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429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07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8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439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168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666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29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146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02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211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77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12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perfilcristiano.com/wp-content/uploads/2011/04/la-segunda-venida-de-cristo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872208"/>
          </a:xfrm>
          <a:solidFill>
            <a:schemeClr val="accent5">
              <a:lumMod val="20000"/>
              <a:lumOff val="80000"/>
              <a:alpha val="68000"/>
            </a:schemeClr>
          </a:solidFill>
        </p:spPr>
        <p:txBody>
          <a:bodyPr>
            <a:normAutofit/>
          </a:bodyPr>
          <a:lstStyle/>
          <a:p>
            <a:r>
              <a:rPr lang="es-CO" dirty="0" smtClean="0">
                <a:latin typeface="Algerian" pitchFamily="82" charset="0"/>
              </a:rPr>
              <a:t>Imitadores de Jesús</a:t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 segunda parte</a:t>
            </a:r>
            <a:endParaRPr lang="es-CO" dirty="0">
              <a:latin typeface="Algerian" pitchFamily="82" charset="0"/>
            </a:endParaRPr>
          </a:p>
        </p:txBody>
      </p:sp>
      <p:pic>
        <p:nvPicPr>
          <p:cNvPr id="1026" name="Picture 2" descr="http://t1.gstatic.com/images?q=tbn:ANd9GcQ9aQsCRpTU0vEXWe2GKvaG4F0I2XubajJWZsLUffV2lX99M-L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2636912"/>
            <a:ext cx="2267744" cy="25922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39752" y="2420888"/>
            <a:ext cx="45365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>
                <a:solidFill>
                  <a:prstClr val="black"/>
                </a:solidFill>
              </a:rPr>
              <a:t>Aquí está la paciencia de los santos, los que guardan los mandamientos de Dios y </a:t>
            </a:r>
            <a:r>
              <a:rPr lang="es-CO" sz="3600" dirty="0">
                <a:solidFill>
                  <a:prstClr val="black"/>
                </a:solidFill>
                <a:latin typeface="Script MT Bold" pitchFamily="66" charset="0"/>
              </a:rPr>
              <a:t>la fe de Jesús. </a:t>
            </a:r>
          </a:p>
        </p:txBody>
      </p:sp>
      <p:pic>
        <p:nvPicPr>
          <p:cNvPr id="1028" name="Picture 4" descr="http://t1.gstatic.com/images?q=tbn:ANd9GcRZ_ZEPteaP_DhNbjXQYk9Soi9ZnoktQZ0AwZu58Y7odNSCgj48U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333625" cy="25382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741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8863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s-CO" sz="3600" dirty="0" smtClean="0"/>
              <a:t>Continuando con el tema </a:t>
            </a:r>
            <a:r>
              <a:rPr lang="es-CO" sz="3600" dirty="0" smtClean="0">
                <a:latin typeface="Algerian" pitchFamily="82" charset="0"/>
              </a:rPr>
              <a:t>Imitadores de Jesús, </a:t>
            </a:r>
            <a:r>
              <a:rPr lang="es-CO" sz="3600" dirty="0" smtClean="0"/>
              <a:t>basado en </a:t>
            </a:r>
            <a:r>
              <a:rPr lang="es-CO" sz="3600" dirty="0" smtClean="0">
                <a:solidFill>
                  <a:srgbClr val="FF0000"/>
                </a:solidFill>
              </a:rPr>
              <a:t>Apoc.14:12.</a:t>
            </a:r>
            <a:r>
              <a:rPr lang="es-CO" sz="3600" dirty="0" smtClean="0"/>
              <a:t/>
            </a:r>
            <a:br>
              <a:rPr lang="es-CO" sz="3600" dirty="0" smtClean="0"/>
            </a:br>
            <a:r>
              <a:rPr lang="es-CO" sz="3600" dirty="0" smtClean="0"/>
              <a:t> </a:t>
            </a:r>
          </a:p>
          <a:p>
            <a:pPr algn="ctr">
              <a:buNone/>
            </a:pPr>
            <a:r>
              <a:rPr lang="es-CO" sz="3600" dirty="0" smtClean="0"/>
              <a:t>Aquí está la paciencia de los santos, los que guardan los mandamientos de Dios y </a:t>
            </a:r>
            <a:r>
              <a:rPr lang="es-CO" sz="3600" dirty="0" smtClean="0">
                <a:latin typeface="Script MT Bold" pitchFamily="66" charset="0"/>
              </a:rPr>
              <a:t>la fe de Jesús. </a:t>
            </a:r>
            <a:endParaRPr lang="es-CO" sz="3600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pPr algn="ctr">
              <a:buNone/>
            </a:pPr>
            <a:endParaRPr lang="es-CO" sz="3600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pPr algn="ctr">
              <a:buNone/>
            </a:pPr>
            <a:r>
              <a:rPr lang="es-CO" sz="3600" dirty="0" smtClean="0">
                <a:solidFill>
                  <a:srgbClr val="FF0000"/>
                </a:solidFill>
                <a:latin typeface="Script MT Bold" pitchFamily="66" charset="0"/>
              </a:rPr>
              <a:t>Miraremos la vida de un hombre, en el cual se reprodujo “la fe de Jesús”</a:t>
            </a:r>
            <a:endParaRPr lang="es-CO" sz="3600" dirty="0">
              <a:solidFill>
                <a:srgbClr val="FF0000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29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s-CO" u="sng" dirty="0" smtClean="0">
                <a:latin typeface="Forte" pitchFamily="66" charset="0"/>
              </a:rPr>
              <a:t>Introducción</a:t>
            </a:r>
            <a:endParaRPr lang="es-CO" u="sng" dirty="0">
              <a:latin typeface="Forte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16832"/>
            <a:ext cx="5194920" cy="4209331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Miqueas 6:8.</a:t>
            </a:r>
          </a:p>
          <a:p>
            <a:pPr algn="ctr">
              <a:buNone/>
            </a:pPr>
            <a:r>
              <a:rPr lang="es-CO" dirty="0" smtClean="0"/>
              <a:t>    Oh hombre, él te ha declarado lo que es bueno,</a:t>
            </a:r>
            <a:br>
              <a:rPr lang="es-CO" dirty="0" smtClean="0"/>
            </a:br>
            <a:r>
              <a:rPr lang="es-CO" dirty="0" smtClean="0"/>
              <a:t>lo que pide Jehová de ti:</a:t>
            </a:r>
            <a:br>
              <a:rPr lang="es-CO" dirty="0" smtClean="0"/>
            </a:br>
            <a:r>
              <a:rPr lang="es-CO" dirty="0" smtClean="0"/>
              <a:t>solamente hacer justicia,</a:t>
            </a:r>
            <a:br>
              <a:rPr lang="es-CO" dirty="0" smtClean="0"/>
            </a:br>
            <a:r>
              <a:rPr lang="es-CO" dirty="0" smtClean="0"/>
              <a:t>amar misericordia</a:t>
            </a:r>
            <a:br>
              <a:rPr lang="es-CO" dirty="0" smtClean="0"/>
            </a:br>
            <a:r>
              <a:rPr lang="es-CO" dirty="0" smtClean="0"/>
              <a:t>y humillarte ante tu Dios.</a:t>
            </a:r>
          </a:p>
          <a:p>
            <a:endParaRPr lang="es-CO" dirty="0"/>
          </a:p>
        </p:txBody>
      </p:sp>
      <p:pic>
        <p:nvPicPr>
          <p:cNvPr id="40962" name="Picture 2" descr="http://t3.gstatic.com/images?q=tbn:ANd9GcQIKijyl4WvI4xLCmtZKy41zq3Tjo4PbKgZ3OxvPiS4afQG1Z4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916832"/>
            <a:ext cx="3187055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979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280831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El profeta Miqueas dice que lo que pide Dios de nosotros son solamente tres cosa: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                      </a:t>
            </a:r>
            <a:r>
              <a:rPr lang="es-CO" sz="35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hacer justicia,</a:t>
            </a:r>
            <a:br>
              <a:rPr lang="es-CO" dirty="0" smtClean="0"/>
            </a:br>
            <a:r>
              <a:rPr lang="es-CO" dirty="0" smtClean="0"/>
              <a:t>                      </a:t>
            </a:r>
            <a:r>
              <a:rPr lang="es-CO" sz="3500" b="1" dirty="0" smtClean="0">
                <a:solidFill>
                  <a:srgbClr val="FF0000"/>
                </a:solidFill>
              </a:rPr>
              <a:t> 2</a:t>
            </a:r>
            <a:r>
              <a:rPr lang="es-CO" dirty="0" smtClean="0"/>
              <a:t>). amar misericordia</a:t>
            </a:r>
            <a:br>
              <a:rPr lang="es-CO" dirty="0" smtClean="0"/>
            </a:br>
            <a:r>
              <a:rPr lang="es-CO" dirty="0" smtClean="0"/>
              <a:t>                       </a:t>
            </a:r>
            <a:r>
              <a:rPr lang="es-CO" sz="35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 y humillarte ante tu Dios.</a:t>
            </a:r>
          </a:p>
        </p:txBody>
      </p:sp>
      <p:pic>
        <p:nvPicPr>
          <p:cNvPr id="43010" name="Picture 2" descr="http://t1.gstatic.com/images?q=tbn:ANd9GcSUsceZbt5gaFnnj483cKnuz0rKMY-RInZnMS50MHDvOPrPEJmXR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717032"/>
            <a:ext cx="1905000" cy="2808312"/>
          </a:xfrm>
          <a:prstGeom prst="rect">
            <a:avLst/>
          </a:prstGeom>
          <a:noFill/>
        </p:spPr>
      </p:pic>
      <p:pic>
        <p:nvPicPr>
          <p:cNvPr id="43012" name="Picture 4" descr="http://t0.gstatic.com/images?q=tbn:ANd9GcQ4IatYtxJHefgnovhBGmztcTlQXk6MMSbHvPOAu8n4jJofci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15687">
            <a:off x="7164289" y="3933056"/>
            <a:ext cx="1979712" cy="264604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4365104"/>
            <a:ext cx="4104456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sz="3600" dirty="0">
                <a:solidFill>
                  <a:prstClr val="black"/>
                </a:solidFill>
              </a:rPr>
              <a:t>A la Luz de la Biblia y del Espíritu de Profecía veamos lo que esto significa.</a:t>
            </a:r>
          </a:p>
        </p:txBody>
      </p:sp>
    </p:spTree>
    <p:extLst>
      <p:ext uri="{BB962C8B-B14F-4D97-AF65-F5344CB8AC3E}">
        <p14:creationId xmlns:p14="http://schemas.microsoft.com/office/powerpoint/2010/main" val="122862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23762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La</a:t>
            </a:r>
            <a:r>
              <a:rPr lang="es-CO" u="sng" dirty="0" smtClean="0">
                <a:solidFill>
                  <a:srgbClr val="0070C0"/>
                </a:solidFill>
              </a:rPr>
              <a:t> justicia</a:t>
            </a:r>
            <a:r>
              <a:rPr lang="es-CO" dirty="0" smtClean="0"/>
              <a:t> se usa respecto de los </a:t>
            </a:r>
            <a:r>
              <a:rPr lang="es-CO" i="1" u="sng" dirty="0" smtClean="0"/>
              <a:t>preceptos</a:t>
            </a:r>
            <a:r>
              <a:rPr lang="es-CO" dirty="0" smtClean="0"/>
              <a:t> </a:t>
            </a:r>
            <a:r>
              <a:rPr lang="es-CO" i="1" u="sng" dirty="0" smtClean="0"/>
              <a:t>adicionales</a:t>
            </a:r>
            <a:r>
              <a:rPr lang="es-CO" dirty="0" smtClean="0"/>
              <a:t> que dan minuciosas instrucciones en cuanto a la forma en que debía observarse el Decálogo – los Dies Mandamientos-</a:t>
            </a:r>
            <a:r>
              <a:rPr lang="es-CO" dirty="0" smtClean="0">
                <a:solidFill>
                  <a:srgbClr val="FF0000"/>
                </a:solidFill>
              </a:rPr>
              <a:t>(ver PP 379)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0" y="2996952"/>
            <a:ext cx="50040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 Los “preceptos” fueron escritos por Moisés por orden de Dios.</a:t>
            </a:r>
          </a:p>
          <a:p>
            <a:pPr algn="ctr"/>
            <a:r>
              <a:rPr lang="es-CO" sz="3200" dirty="0">
                <a:solidFill>
                  <a:prstClr val="black"/>
                </a:solidFill>
              </a:rPr>
              <a:t> </a:t>
            </a:r>
            <a:r>
              <a:rPr lang="es-CO" sz="3200" i="1" dirty="0">
                <a:solidFill>
                  <a:srgbClr val="FF0000"/>
                </a:solidFill>
              </a:rPr>
              <a:t>¿Qué es “hacer justicia?</a:t>
            </a:r>
          </a:p>
          <a:p>
            <a:pPr algn="ctr"/>
            <a:r>
              <a:rPr lang="es-CO" sz="3200" dirty="0">
                <a:solidFill>
                  <a:prstClr val="black"/>
                </a:solidFill>
              </a:rPr>
              <a:t>Hacer justicia es ordenar la vida de acuerdo con los “juicios” de Dios. </a:t>
            </a:r>
            <a:endParaRPr lang="es-CO" sz="3200" dirty="0">
              <a:solidFill>
                <a:prstClr val="black"/>
              </a:solidFill>
            </a:endParaRPr>
          </a:p>
        </p:txBody>
      </p:sp>
      <p:pic>
        <p:nvPicPr>
          <p:cNvPr id="5" name="Picture 2" descr="http://t1.gstatic.com/images?q=tbn:ANd9GcQHvB1Mp1QjmH49I7xfo1Hj0DDNm9mjKO6SVigiPTjBARfnp7D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564904"/>
            <a:ext cx="1800200" cy="2088232"/>
          </a:xfrm>
          <a:prstGeom prst="rect">
            <a:avLst/>
          </a:prstGeom>
          <a:noFill/>
        </p:spPr>
      </p:pic>
      <p:pic>
        <p:nvPicPr>
          <p:cNvPr id="5122" name="Picture 2" descr="http://t1.gstatic.com/images?q=tbn:ANd9GcRhPLQKITsGe2YDa_1gAVcFiMPElyhU6Q0obfTttJZaCRehyLrxn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645024"/>
            <a:ext cx="2016224" cy="23541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732240" y="5949280"/>
            <a:ext cx="2160240" cy="83099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prstClr val="black"/>
                </a:solidFill>
              </a:rPr>
              <a:t>preceptos adicionales</a:t>
            </a:r>
            <a:endParaRPr lang="es-CO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82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9523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</a:t>
            </a:r>
            <a:r>
              <a:rPr lang="es-CO" b="1" dirty="0" smtClean="0">
                <a:solidFill>
                  <a:srgbClr val="0070C0"/>
                </a:solidFill>
              </a:rPr>
              <a:t> </a:t>
            </a:r>
            <a:r>
              <a:rPr lang="es-CO" b="1" i="1" u="sng" dirty="0" smtClean="0">
                <a:solidFill>
                  <a:srgbClr val="0070C0"/>
                </a:solidFill>
              </a:rPr>
              <a:t>Amar misericordia</a:t>
            </a:r>
            <a:r>
              <a:rPr lang="es-CO" b="1" dirty="0" smtClean="0"/>
              <a:t>. </a:t>
            </a:r>
            <a:r>
              <a:rPr lang="es-CO" dirty="0" smtClean="0"/>
              <a:t>Heb. jésed, palabra que traducida quiere decir: “bondad”, “benevolencia”, “favor cariñoso”,  “misericordioso”, “misericordia”.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3500" b="1" i="1" dirty="0" smtClean="0">
                <a:solidFill>
                  <a:srgbClr val="FF0000"/>
                </a:solidFill>
              </a:rPr>
              <a:t>¿Qué es misericordia?</a:t>
            </a:r>
          </a:p>
        </p:txBody>
      </p:sp>
      <p:pic>
        <p:nvPicPr>
          <p:cNvPr id="4098" name="Picture 2" descr="http://t1.gstatic.com/images?q=tbn:ANd9GcTAczujAdd2j0elZE_HplwGKB-JxDkTxuDWYmnraJpjogfMUs0-T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717032"/>
            <a:ext cx="1979712" cy="263691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3429000"/>
            <a:ext cx="47880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prstClr val="black"/>
                </a:solidFill>
              </a:rPr>
              <a:t>Misericordia es la disposición a compadecerse de los trabajos y miserias ajenas. Se manifiesta en amabilidad, asistencia al necesitado, especialmente de perdón y reconciliación. </a:t>
            </a:r>
            <a:r>
              <a:rPr lang="es-ES" sz="2400" i="1" dirty="0">
                <a:solidFill>
                  <a:srgbClr val="0070C0"/>
                </a:solidFill>
              </a:rPr>
              <a:t>Es más que un sentido de simpatía, es una práctica</a:t>
            </a:r>
            <a:r>
              <a:rPr lang="es-ES" sz="2400" dirty="0">
                <a:solidFill>
                  <a:prstClr val="black"/>
                </a:solidFill>
              </a:rPr>
              <a:t>. Es uno de los principales atributos divinos</a:t>
            </a:r>
            <a:r>
              <a:rPr lang="es-ES" sz="2400" dirty="0">
                <a:solidFill>
                  <a:srgbClr val="FF0000"/>
                </a:solidFill>
              </a:rPr>
              <a:t> (Lease Luc.6:36).</a:t>
            </a:r>
          </a:p>
        </p:txBody>
      </p:sp>
      <p:pic>
        <p:nvPicPr>
          <p:cNvPr id="4102" name="Picture 6" descr="http://t1.gstatic.com/images?q=tbn:ANd9GcTdlZv8B0xCxwvOQv18kNGSYKWeABBO9YW0LEmzdakmrjykoId73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717032"/>
            <a:ext cx="2016224" cy="2590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9001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882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 </a:t>
            </a:r>
            <a:r>
              <a:rPr lang="es-CO" i="1" u="sng" dirty="0" smtClean="0">
                <a:solidFill>
                  <a:srgbClr val="0070C0"/>
                </a:solidFill>
              </a:rPr>
              <a:t>Caminar humildemente con tu Dios</a:t>
            </a:r>
            <a:r>
              <a:rPr lang="es-CO" dirty="0" smtClean="0"/>
              <a:t>. Cuando los hombres caminan con Dios, como lo hizo Enoc y Noé ponen su vida en armonía con la voluntad divina.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2828836"/>
            <a:ext cx="44644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Además del significado de “humildemente”, ese vocablo implica “con </a:t>
            </a:r>
            <a:r>
              <a:rPr lang="es-CO" sz="3200" dirty="0">
                <a:solidFill>
                  <a:srgbClr val="0070C0"/>
                </a:solidFill>
              </a:rPr>
              <a:t>circunspección</a:t>
            </a:r>
            <a:r>
              <a:rPr lang="es-CO" sz="3200" dirty="0">
                <a:solidFill>
                  <a:prstClr val="black"/>
                </a:solidFill>
              </a:rPr>
              <a:t>”-</a:t>
            </a:r>
            <a:r>
              <a:rPr lang="es-ES" sz="3200" dirty="0">
                <a:solidFill>
                  <a:prstClr val="black"/>
                </a:solidFill>
              </a:rPr>
              <a:t> quiere decir con seriedad-,</a:t>
            </a:r>
            <a:r>
              <a:rPr lang="es-CO" sz="3200" dirty="0">
                <a:solidFill>
                  <a:prstClr val="black"/>
                </a:solidFill>
              </a:rPr>
              <a:t> “con </a:t>
            </a:r>
            <a:r>
              <a:rPr lang="es-CO" sz="3200" dirty="0">
                <a:solidFill>
                  <a:srgbClr val="0070C0"/>
                </a:solidFill>
              </a:rPr>
              <a:t>precaución</a:t>
            </a:r>
            <a:r>
              <a:rPr lang="es-CO" sz="3200" dirty="0">
                <a:solidFill>
                  <a:prstClr val="black"/>
                </a:solidFill>
              </a:rPr>
              <a:t>”, “</a:t>
            </a:r>
            <a:r>
              <a:rPr lang="es-CO" sz="3200" dirty="0">
                <a:solidFill>
                  <a:srgbClr val="0070C0"/>
                </a:solidFill>
              </a:rPr>
              <a:t>cuidadosamente</a:t>
            </a:r>
            <a:r>
              <a:rPr lang="es-CO" sz="3200" dirty="0">
                <a:solidFill>
                  <a:prstClr val="black"/>
                </a:solidFill>
              </a:rPr>
              <a:t>”. </a:t>
            </a:r>
          </a:p>
          <a:p>
            <a:r>
              <a:rPr lang="es-CO" sz="3200" dirty="0">
                <a:solidFill>
                  <a:prstClr val="black"/>
                </a:solidFill>
              </a:rPr>
              <a:t> </a:t>
            </a:r>
            <a:endParaRPr lang="es-CO" sz="3200" dirty="0">
              <a:solidFill>
                <a:prstClr val="black"/>
              </a:solidFill>
            </a:endParaRPr>
          </a:p>
        </p:txBody>
      </p:sp>
      <p:pic>
        <p:nvPicPr>
          <p:cNvPr id="5" name="Picture 2" descr="http://t1.gstatic.com/images?q=tbn:ANd9GcQ-QTa2-igAd2JI04k5C3RyplzUFnX05JoE6WOFrV7mDEbCBK-XJ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276872"/>
            <a:ext cx="3456384" cy="41044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330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48680"/>
            <a:ext cx="5652120" cy="590465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”Hacer justicia, y amar misericordia” es proceder con rectitud y bondad.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Estas virtudes afectan nuestra relación con nuestros prójimos y resumen el propósito de la segunda tabla del Decálogo.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“Humillarte ante tu Dios” es vivir en armonía con los principios de la primera tabla del Decálogo. </a:t>
            </a:r>
          </a:p>
          <a:p>
            <a:endParaRPr lang="es-CO" dirty="0"/>
          </a:p>
        </p:txBody>
      </p:sp>
      <p:pic>
        <p:nvPicPr>
          <p:cNvPr id="2050" name="Picture 2" descr="http://t1.gstatic.com/images?q=tbn:ANd9GcTrPLZVNHBkOiceF3X-QB08vqymT5gZhUSwWCsSWBxzIKEczNh2h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764704"/>
            <a:ext cx="3168352" cy="4392488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 rot="20612419">
            <a:off x="5049327" y="3077304"/>
            <a:ext cx="2659992" cy="41278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white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 rot="18012682">
            <a:off x="5231224" y="4947878"/>
            <a:ext cx="1190968" cy="45607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523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76672"/>
            <a:ext cx="4968552" cy="597666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Esto atañe a nuestra relación con Dios. El amor expresado en acción respecto a Dios y a nuestros prójimos es “bueno”.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Es todo lo que Dios requiere, pues “el cumplimiento de la ley es el amor”</a:t>
            </a:r>
            <a:r>
              <a:rPr lang="es-CO" dirty="0" smtClean="0">
                <a:solidFill>
                  <a:srgbClr val="FF0000"/>
                </a:solidFill>
              </a:rPr>
              <a:t> (Ro.13:10).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4" name="Picture 6" descr="http://t1.gstatic.com/images?q=tbn:ANd9GcTdlZv8B0xCxwvOQv18kNGSYKWeABBO9YW0LEmzdakmrjykoId73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32656"/>
            <a:ext cx="2880320" cy="2664296"/>
          </a:xfrm>
          <a:prstGeom prst="rect">
            <a:avLst/>
          </a:prstGeom>
          <a:noFill/>
        </p:spPr>
      </p:pic>
      <p:pic>
        <p:nvPicPr>
          <p:cNvPr id="5" name="Picture 2" descr="http://t1.gstatic.com/images?q=tbn:ANd9GcTAczujAdd2j0elZE_HplwGKB-JxDkTxuDWYmnraJpjogfMUs0-T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140968"/>
            <a:ext cx="2808312" cy="23042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652120" y="5589241"/>
            <a:ext cx="349188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prstClr val="black"/>
                </a:solidFill>
              </a:rPr>
              <a:t>Este amor se manifiesta en aquellos que tienen, “la fe de Jesús”</a:t>
            </a:r>
            <a:endParaRPr lang="es-CO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30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El primer ejemplo que encontramos en este tema es la fe de Job.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  <a:latin typeface="Matura MT Script Capitals" pitchFamily="66" charset="0"/>
              </a:rPr>
              <a:t>Job y su integridad</a:t>
            </a:r>
          </a:p>
          <a:p>
            <a:pPr algn="ctr">
              <a:buNone/>
            </a:pPr>
            <a:r>
              <a:rPr lang="es-CO" sz="3600" dirty="0" smtClean="0"/>
              <a:t> “</a:t>
            </a:r>
            <a:r>
              <a:rPr lang="es-CO" sz="3600" i="1" dirty="0" smtClean="0">
                <a:solidFill>
                  <a:srgbClr val="0070C0"/>
                </a:solidFill>
              </a:rPr>
              <a:t>Sed sobrios, y velad</a:t>
            </a:r>
            <a:r>
              <a:rPr lang="es-CO" sz="3600" dirty="0" smtClean="0">
                <a:solidFill>
                  <a:srgbClr val="0070C0"/>
                </a:solidFill>
              </a:rPr>
              <a:t>; porque vuestro adversario el diablo, como león rugiente, anda alrededor buscando a quien devorar</a:t>
            </a:r>
            <a:r>
              <a:rPr lang="es-CO" sz="3600" dirty="0" smtClean="0"/>
              <a:t>” </a:t>
            </a:r>
            <a:r>
              <a:rPr lang="es-CO" sz="3600" dirty="0" smtClean="0">
                <a:solidFill>
                  <a:srgbClr val="FF0000"/>
                </a:solidFill>
              </a:rPr>
              <a:t>(1 Pedro 5:8):</a:t>
            </a:r>
          </a:p>
          <a:p>
            <a:pPr algn="ctr">
              <a:buNone/>
            </a:pPr>
            <a:endParaRPr lang="es-CO" sz="3600" b="1" dirty="0" smtClean="0">
              <a:solidFill>
                <a:srgbClr val="FF0000"/>
              </a:solidFill>
              <a:latin typeface="Matura MT Script Capitals" pitchFamily="66" charset="0"/>
            </a:endParaRPr>
          </a:p>
          <a:p>
            <a:pPr algn="ctr">
              <a:buNone/>
            </a:pPr>
            <a:r>
              <a:rPr lang="es-CO" sz="3600" dirty="0" smtClean="0"/>
              <a:t>     Este testo nos dice que Satanás está celoso , y procura hacer caer a los que tienen la “fe de Jesús” </a:t>
            </a:r>
            <a:endParaRPr lang="es-CO" sz="3600" dirty="0"/>
          </a:p>
        </p:txBody>
      </p:sp>
    </p:spTree>
    <p:extLst>
      <p:ext uri="{BB962C8B-B14F-4D97-AF65-F5344CB8AC3E}">
        <p14:creationId xmlns:p14="http://schemas.microsoft.com/office/powerpoint/2010/main" val="231661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832648"/>
          </a:xfrm>
        </p:spPr>
        <p:txBody>
          <a:bodyPr/>
          <a:lstStyle/>
          <a:p>
            <a:pPr algn="ctr" fontAlgn="base">
              <a:buNone/>
            </a:pPr>
            <a:r>
              <a:rPr lang="es-CO" dirty="0" smtClean="0"/>
              <a:t>      Por lo tanto:  </a:t>
            </a:r>
            <a:r>
              <a:rPr lang="es-CO" dirty="0" smtClean="0">
                <a:solidFill>
                  <a:srgbClr val="0070C0"/>
                </a:solidFill>
              </a:rPr>
              <a:t>”Todo lo que te viniere á la mano para hacer, hazlo según tus fuerzas; porque en el sepulcro, adonde tú vas, no hay obra, ni industria, ni ciencia, ni sabiduría” </a:t>
            </a:r>
            <a:r>
              <a:rPr lang="es-CO" dirty="0" smtClean="0">
                <a:solidFill>
                  <a:srgbClr val="FF0000"/>
                </a:solidFill>
              </a:rPr>
              <a:t>(Eclesiastés 9:10).</a:t>
            </a:r>
          </a:p>
          <a:p>
            <a:pPr algn="ctr" fontAlgn="base">
              <a:buNone/>
            </a:pPr>
            <a:endParaRPr lang="es-CO" dirty="0" smtClean="0"/>
          </a:p>
          <a:p>
            <a:pPr algn="ctr" fontAlgn="base">
              <a:buNone/>
            </a:pPr>
            <a:r>
              <a:rPr lang="es-CO" dirty="0" smtClean="0"/>
              <a:t>   El que es sabio se dedicará de todo corazón a las tareas de la vida, comprendiendo que después de la muerte no habrá oportunidad de compensar por las oportunidades descuidadas en esta vida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0599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b="1" dirty="0" smtClean="0">
                <a:solidFill>
                  <a:srgbClr val="FF0000"/>
                </a:solidFill>
              </a:rPr>
              <a:t> Job 1:2,4-5</a:t>
            </a:r>
            <a:r>
              <a:rPr lang="es-CO" b="1" dirty="0" smtClean="0"/>
              <a:t>. </a:t>
            </a:r>
            <a:r>
              <a:rPr lang="es-CO" dirty="0" smtClean="0"/>
              <a:t>Y le nacieron siete hijos y tres hijas. E iban sus hijos y hacían banquetes en </a:t>
            </a:r>
            <a:r>
              <a:rPr lang="es-CO" i="1" dirty="0" smtClean="0"/>
              <a:t>sus casas, </a:t>
            </a:r>
            <a:r>
              <a:rPr lang="es-CO" i="1" dirty="0" smtClean="0">
                <a:solidFill>
                  <a:srgbClr val="0070C0"/>
                </a:solidFill>
              </a:rPr>
              <a:t>cada uno en su día</a:t>
            </a:r>
            <a:r>
              <a:rPr lang="es-CO" i="1" dirty="0" smtClean="0"/>
              <a:t>; y enviaban a llamar a sus tres hermanas, para que comiesen y bebiesen con ellos. </a:t>
            </a:r>
          </a:p>
          <a:p>
            <a:pPr algn="ctr"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</a:t>
            </a:r>
            <a:r>
              <a:rPr lang="es-CO" baseline="30000" dirty="0" smtClean="0"/>
              <a:t> </a:t>
            </a:r>
            <a:r>
              <a:rPr lang="es-CO" dirty="0" smtClean="0"/>
              <a:t>Y acontecía que habiendo pasado en turno los días del convite, Job enviaba y los </a:t>
            </a:r>
            <a:r>
              <a:rPr lang="es-CO" i="1" dirty="0" smtClean="0">
                <a:solidFill>
                  <a:srgbClr val="0070C0"/>
                </a:solidFill>
              </a:rPr>
              <a:t>santificaba</a:t>
            </a:r>
            <a:r>
              <a:rPr lang="es-CO" dirty="0" smtClean="0"/>
              <a:t>, y se l</a:t>
            </a:r>
            <a:r>
              <a:rPr lang="es-CO" i="1" dirty="0" smtClean="0">
                <a:solidFill>
                  <a:srgbClr val="0070C0"/>
                </a:solidFill>
              </a:rPr>
              <a:t>evantaba de mañana y ofrecía holocaustos conforme al número de todos ellos</a:t>
            </a:r>
            <a:r>
              <a:rPr lang="es-CO" i="1" dirty="0" smtClean="0"/>
              <a:t>. Porque decía Job: Quizá habrán pecado mis hijos, y habrán blasfemado a Dios en sus corazones. De esta manera hacía todos los días.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0001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b="1" u="sng" dirty="0" smtClean="0">
                <a:solidFill>
                  <a:srgbClr val="FF0000"/>
                </a:solidFill>
              </a:rPr>
              <a:t>Comentarios de Elena G. de White </a:t>
            </a:r>
            <a:endParaRPr lang="es-CO" dirty="0" smtClean="0"/>
          </a:p>
          <a:p>
            <a:pPr algn="ctr">
              <a:buNone/>
            </a:pPr>
            <a:endParaRPr lang="es-CO" b="1" dirty="0" smtClean="0"/>
          </a:p>
          <a:p>
            <a:pPr algn="ctr">
              <a:buNone/>
            </a:pPr>
            <a:r>
              <a:rPr lang="es-CO" b="1" dirty="0" smtClean="0"/>
              <a:t>Job como un fiel sacerdote.</a:t>
            </a:r>
          </a:p>
          <a:p>
            <a:pPr algn="ctr">
              <a:buNone/>
            </a:pPr>
            <a:r>
              <a:rPr lang="es-CO" dirty="0" smtClean="0"/>
              <a:t>     Los padres harían bien en aprender del varón de Uz una lección de firmeza y dedicación. </a:t>
            </a:r>
          </a:p>
          <a:p>
            <a:pPr algn="ctr">
              <a:buNone/>
            </a:pPr>
            <a:r>
              <a:rPr lang="es-CO" dirty="0" smtClean="0"/>
              <a:t>     </a:t>
            </a:r>
          </a:p>
          <a:p>
            <a:pPr algn="ctr">
              <a:buNone/>
            </a:pPr>
            <a:r>
              <a:rPr lang="es-CO" dirty="0" smtClean="0"/>
              <a:t>   Job no descuidaba sus deberes hacia los que no pertenecían a su familia; era benévolo, bondadoso, tenía en cuenta los intereses ajenos; y al mismo tiempo trabajaba fervientemente para la salvación de su familia.     </a:t>
            </a:r>
          </a:p>
        </p:txBody>
      </p:sp>
    </p:spTree>
    <p:extLst>
      <p:ext uri="{BB962C8B-B14F-4D97-AF65-F5344CB8AC3E}">
        <p14:creationId xmlns:p14="http://schemas.microsoft.com/office/powerpoint/2010/main" val="203415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1.gstatic.com/images?q=tbn:ANd9GcSSsXzMzHMnZ0P-a31vPTscRJ6edvpu3s7ACmFMfDnC8z-UTuXry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548680"/>
            <a:ext cx="3096344" cy="27363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332656"/>
            <a:ext cx="54726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Temía que sus hijos e hijas hubieran podido desagradar a Dios en medio de sus fiestas.  Como fiel sacerdote de la familia, ofrecía sacrificios por cada miembro de ella.  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323528" y="3429000"/>
            <a:ext cx="8568952" cy="309634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solidFill>
                  <a:srgbClr val="002060"/>
                </a:solidFill>
              </a:rPr>
              <a:t>Conocía el carácter ofensivo del pecado, y el pensamiento de que sus hijos pudieran haber olvidado las demandas divinas lo encaminaba a Dios como intercesor en favor de ellos.</a:t>
            </a:r>
          </a:p>
        </p:txBody>
      </p:sp>
    </p:spTree>
    <p:extLst>
      <p:ext uri="{BB962C8B-B14F-4D97-AF65-F5344CB8AC3E}">
        <p14:creationId xmlns:p14="http://schemas.microsoft.com/office/powerpoint/2010/main" val="52693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3300" b="1" dirty="0" smtClean="0">
                <a:solidFill>
                  <a:srgbClr val="FF0000"/>
                </a:solidFill>
              </a:rPr>
              <a:t> Job 1:8</a:t>
            </a:r>
            <a:r>
              <a:rPr lang="es-CO" dirty="0" smtClean="0"/>
              <a:t> dice: Y Jehová dijo a Satanás: </a:t>
            </a:r>
            <a:r>
              <a:rPr lang="es-CO" dirty="0" smtClean="0">
                <a:solidFill>
                  <a:srgbClr val="0070C0"/>
                </a:solidFill>
              </a:rPr>
              <a:t>¿No has considerado a mi siervo Job, que no </a:t>
            </a:r>
            <a:r>
              <a:rPr lang="es-CO" i="1" dirty="0" smtClean="0">
                <a:solidFill>
                  <a:srgbClr val="0070C0"/>
                </a:solidFill>
              </a:rPr>
              <a:t>hay otro como él en la tierra, varón perfecto y recto, temeroso de Dios y apartado de mal?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Salmos 140:13</a:t>
            </a:r>
            <a:r>
              <a:rPr lang="es-CO" dirty="0" smtClean="0"/>
              <a:t> Ciertamente los justos alabarán tu nombre; Los rectos morarán en tu presencia. </a:t>
            </a:r>
          </a:p>
          <a:p>
            <a:pPr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Santiago 5:11</a:t>
            </a:r>
            <a:r>
              <a:rPr lang="es-CO" dirty="0" smtClean="0"/>
              <a:t> ... ¿Habéis oído de la paciencia de Job, y habéis visto el fin del Señor, que el Señor es muy misericordioso y compasivo? </a:t>
            </a:r>
            <a:br>
              <a:rPr lang="es-CO" dirty="0" smtClean="0"/>
            </a:br>
            <a:endParaRPr lang="es-CO" dirty="0" smtClean="0"/>
          </a:p>
          <a:p>
            <a:pPr algn="ctr">
              <a:buNone/>
            </a:pPr>
            <a:r>
              <a:rPr lang="es-CO" dirty="0" smtClean="0"/>
              <a:t>Este hombre “perfecto y recto, temeroso de Dios y apartado del mal”, a pesar de su riqueza, mantenía en su corazón el primer lugar para Dios.</a:t>
            </a:r>
            <a:endParaRPr lang="es-CO" i="1" dirty="0" smtClean="0"/>
          </a:p>
        </p:txBody>
      </p:sp>
    </p:spTree>
    <p:extLst>
      <p:ext uri="{BB962C8B-B14F-4D97-AF65-F5344CB8AC3E}">
        <p14:creationId xmlns:p14="http://schemas.microsoft.com/office/powerpoint/2010/main" val="201175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forovecinal.org/files/u1/Imagen_029__Resolucion_de_Escritorio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"/>
            <a:ext cx="1872208" cy="1484784"/>
          </a:xfrm>
          <a:prstGeom prst="rect">
            <a:avLst/>
          </a:prstGeom>
          <a:noFill/>
        </p:spPr>
      </p:pic>
      <p:pic>
        <p:nvPicPr>
          <p:cNvPr id="11270" name="Picture 6" descr="http://t0.gstatic.com/images?q=tbn:ANd9GcTa-SjI-OVYprXBUTjD8rpOiPXTA2N349yWbFX6Sc9QveHa7u6Pk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628801"/>
            <a:ext cx="1872208" cy="1296143"/>
          </a:xfrm>
          <a:prstGeom prst="rect">
            <a:avLst/>
          </a:prstGeom>
          <a:noFill/>
        </p:spPr>
      </p:pic>
      <p:pic>
        <p:nvPicPr>
          <p:cNvPr id="11272" name="Picture 8" descr="http://t3.gstatic.com/images?q=tbn:ANd9GcSftQxr9AAKiusofTw4uTycaRs724ZQNgeC1FWc_dBEacv4NmSmQ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996953"/>
            <a:ext cx="1872208" cy="115212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805264"/>
            <a:ext cx="9144000" cy="107721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es-CO" sz="3200" dirty="0">
                <a:solidFill>
                  <a:prstClr val="black"/>
                </a:solidFill>
              </a:rPr>
              <a:t>Y era aquel varón grande, más que todos los Orientales.</a:t>
            </a:r>
          </a:p>
        </p:txBody>
      </p:sp>
      <p:sp>
        <p:nvSpPr>
          <p:cNvPr id="8" name="7 Pentágono"/>
          <p:cNvSpPr/>
          <p:nvPr/>
        </p:nvSpPr>
        <p:spPr>
          <a:xfrm>
            <a:off x="0" y="4437112"/>
            <a:ext cx="6876256" cy="1224136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s-CO" dirty="0">
                <a:solidFill>
                  <a:srgbClr val="002060"/>
                </a:solidFill>
              </a:rPr>
              <a:t> </a:t>
            </a:r>
            <a:r>
              <a:rPr lang="es-CO" sz="2400" dirty="0">
                <a:solidFill>
                  <a:srgbClr val="002060"/>
                </a:solidFill>
              </a:rPr>
              <a:t>y muchísimos criados:  (Los muchos sirvientes que realizaban el trabajo). </a:t>
            </a:r>
          </a:p>
        </p:txBody>
      </p:sp>
      <p:sp>
        <p:nvSpPr>
          <p:cNvPr id="9" name="8 Pentágono"/>
          <p:cNvSpPr/>
          <p:nvPr/>
        </p:nvSpPr>
        <p:spPr>
          <a:xfrm>
            <a:off x="0" y="2996952"/>
            <a:ext cx="6876256" cy="1224136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s-CO" dirty="0">
                <a:solidFill>
                  <a:prstClr val="white"/>
                </a:solidFill>
              </a:rPr>
              <a:t> </a:t>
            </a:r>
            <a:r>
              <a:rPr lang="es-CO" sz="2400" dirty="0">
                <a:solidFill>
                  <a:srgbClr val="002060"/>
                </a:solidFill>
              </a:rPr>
              <a:t>y quinientas yuntas de bueyes, y quinientas asnas, (Eran las bestias domésticas de carga).  </a:t>
            </a:r>
          </a:p>
        </p:txBody>
      </p:sp>
      <p:sp>
        <p:nvSpPr>
          <p:cNvPr id="10" name="9 Pentágono"/>
          <p:cNvSpPr/>
          <p:nvPr/>
        </p:nvSpPr>
        <p:spPr>
          <a:xfrm>
            <a:off x="0" y="1628800"/>
            <a:ext cx="6804248" cy="1224136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s-CO" sz="2400" dirty="0">
                <a:solidFill>
                  <a:srgbClr val="002060"/>
                </a:solidFill>
              </a:rPr>
              <a:t>y tres mil camellos, (Hacían posible el comercio con regiones lejanas). </a:t>
            </a:r>
          </a:p>
          <a:p>
            <a:pPr fontAlgn="base"/>
            <a:r>
              <a:rPr lang="es-CO" dirty="0">
                <a:solidFill>
                  <a:prstClr val="white"/>
                </a:solidFill>
              </a:rPr>
              <a:t>   </a:t>
            </a:r>
          </a:p>
        </p:txBody>
      </p:sp>
      <p:sp>
        <p:nvSpPr>
          <p:cNvPr id="12" name="11 Pentágono"/>
          <p:cNvSpPr/>
          <p:nvPr/>
        </p:nvSpPr>
        <p:spPr>
          <a:xfrm>
            <a:off x="0" y="260648"/>
            <a:ext cx="6804248" cy="1152128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s-CO" dirty="0">
                <a:solidFill>
                  <a:srgbClr val="FF0000"/>
                </a:solidFill>
              </a:rPr>
              <a:t>J</a:t>
            </a:r>
            <a:r>
              <a:rPr lang="es-CO" sz="2400" dirty="0">
                <a:solidFill>
                  <a:srgbClr val="002060"/>
                </a:solidFill>
              </a:rPr>
              <a:t>ob 1: 3  Y su hacienda era siete mil ovejas, (Estos animales proporcionaban alimento y vestido).</a:t>
            </a:r>
          </a:p>
          <a:p>
            <a:pPr fontAlgn="base"/>
            <a:r>
              <a:rPr lang="es-CO" sz="2400" dirty="0">
                <a:solidFill>
                  <a:srgbClr val="002060"/>
                </a:solidFill>
              </a:rPr>
              <a:t> </a:t>
            </a:r>
            <a:endParaRPr lang="es-CO" sz="2400" dirty="0">
              <a:solidFill>
                <a:srgbClr val="002060"/>
              </a:solidFill>
            </a:endParaRPr>
          </a:p>
        </p:txBody>
      </p:sp>
      <p:pic>
        <p:nvPicPr>
          <p:cNvPr id="16386" name="Picture 2" descr="http://t0.gstatic.com/images?q=tbn:ANd9GcReblIQ6JPxirR3u11js8y_M4XyrZoVpdPMIagz0uClIY9WAFU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221089"/>
            <a:ext cx="2016223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377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 Y respondiendo Satanás a Jehová, dijo: ¿Teme Job a Dios de balde? </a:t>
            </a:r>
            <a:r>
              <a:rPr lang="es-CO" dirty="0" smtClean="0">
                <a:solidFill>
                  <a:srgbClr val="FF0000"/>
                </a:solidFill>
              </a:rPr>
              <a:t>(Job 1:9).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  Satanás quiso decir: “Acaso Job le sirve a Dios “gratis”, “por nada”, “en vano”.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¿Qué hace Satanás con los que tienen “la fe de Jesús?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La Biblia describe a Satanás como el acusador de los justos, “</a:t>
            </a:r>
            <a:r>
              <a:rPr lang="es-CO" dirty="0" smtClean="0">
                <a:solidFill>
                  <a:srgbClr val="0070C0"/>
                </a:solidFill>
              </a:rPr>
              <a:t>quien los acusa ante Dios de día y de noche</a:t>
            </a:r>
            <a:r>
              <a:rPr lang="es-CO" dirty="0" smtClean="0"/>
              <a:t>”</a:t>
            </a:r>
            <a:r>
              <a:rPr lang="es-CO" dirty="0" smtClean="0">
                <a:solidFill>
                  <a:srgbClr val="FF0000"/>
                </a:solidFill>
              </a:rPr>
              <a:t> (Apocalipsis 12:10).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44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 Esta es una de las escenas más vívidas que describe la naturaleza acusadora de Satanás, el paciente patriarca Job enfrentó la calumnia cruel de Satanás.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Los hijos de Dios habían venido a presentarse ante Dios, y Satanás también vino. Dios preguntó a Satanás si había considerado a Job, un hombre justo que odiaba el pecado. Al responder la pregunta de Dios, Satanás reportó: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“</a:t>
            </a:r>
            <a:r>
              <a:rPr lang="es-CO" dirty="0" smtClean="0">
                <a:solidFill>
                  <a:srgbClr val="0070C0"/>
                </a:solidFill>
              </a:rPr>
              <a:t>Al trabajo de sus manos has dado bendición; por tanto, sus bienes han aumentado sobre la tierra. Pero extiende ahora tu mano y toca todo lo que tiene, y verás si no blasfema contra ti en tu misma presencia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(Job 1:10,11).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14648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estaba diciendo Satanás aquí?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  Satanás estaba diciendo sutilmente que es más fácil para un hombre servir a Dios si es rico y prosperado, que lo que es para un hombre servir a Dios si es pobre.</a:t>
            </a:r>
          </a:p>
          <a:p>
            <a:pPr algn="ctr"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r>
              <a:rPr lang="es-CO" dirty="0" smtClean="0"/>
              <a:t> Desafortunadamente, esta idea ha sido sostenida por muchos en el pasado y en el presente. Sin embargo, en realidad la implicación de Satanás es falsa. 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Nunca ha sido más fácil seguir a Dios si se es rico financieramente. Al contrario, la riqueza a menudo puede ser una amenaza potencial a la relación del hombre con Dios.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8457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 En el caso de Job, Satanás había hecho todo lo que podía para tentarle con riquezas y bienestar físico (</a:t>
            </a:r>
            <a:r>
              <a:rPr lang="es-CO" i="1" dirty="0" smtClean="0">
                <a:solidFill>
                  <a:srgbClr val="0070C0"/>
                </a:solidFill>
              </a:rPr>
              <a:t>para ver si su riqueza o su trabajo se interponía entre él y Dios</a:t>
            </a:r>
            <a:r>
              <a:rPr lang="es-CO" dirty="0" smtClean="0"/>
              <a:t>).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Dios permitió que la riqueza de Job se acumulara, y Job probó que podía hacer lo que pocos pueden—</a:t>
            </a:r>
            <a:r>
              <a:rPr lang="es-CO" i="1" dirty="0" smtClean="0">
                <a:solidFill>
                  <a:srgbClr val="0070C0"/>
                </a:solidFill>
              </a:rPr>
              <a:t>servir a Dios fielmente siendo rico.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El intento de Satanás por seducir a Job a pecar con las riquezas había fallado, y él se dio cuenta que el alma de este hombre no estaba en venta. Recuerda como trabaja Satanás: “….</a:t>
            </a:r>
            <a:r>
              <a:rPr lang="es-CO" i="1" dirty="0" smtClean="0">
                <a:solidFill>
                  <a:srgbClr val="0070C0"/>
                </a:solidFill>
              </a:rPr>
              <a:t>anda alrededor buscando a quien devorar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(1 Pedro 5:8).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49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¿De qué acusaba Satanás a Job?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85313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sz="3600" dirty="0" smtClean="0">
                <a:solidFill>
                  <a:srgbClr val="0070C0"/>
                </a:solidFill>
              </a:rPr>
              <a:t>Satanás insinuaba que Job servía a Dios por motivos egoístas:</a:t>
            </a:r>
            <a:r>
              <a:rPr lang="es-CO" sz="3600" dirty="0" smtClean="0"/>
              <a:t> por el beneficio material que Dios le permitía acumular como un aliciente y recompensa por su servicio.  </a:t>
            </a:r>
          </a:p>
        </p:txBody>
      </p:sp>
      <p:pic>
        <p:nvPicPr>
          <p:cNvPr id="8194" name="Picture 2" descr="http://t1.gstatic.com/images?q=tbn:ANd9GcQjF7o9gxtvQkDTnAkAodQ_O9qUVJjDSU67NyducCVdHTsNCIeM5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700808"/>
            <a:ext cx="3816424" cy="42865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591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/>
              <a:t>    Satanás procuró negar lo siguiente:</a:t>
            </a:r>
          </a:p>
          <a:p>
            <a:pPr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Que la verdadera religión emana del amor y de una apreciación inteligente del carácter de Dios,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Que los verdaderos adoradores aman la religión por la religión misma y </a:t>
            </a:r>
            <a:r>
              <a:rPr lang="es-CO" i="1" dirty="0" smtClean="0">
                <a:solidFill>
                  <a:srgbClr val="0070C0"/>
                </a:solidFill>
              </a:rPr>
              <a:t>no por la recompensa;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 Que sirven a Dios porque un servicio tal es correcto en sí mismo, y </a:t>
            </a:r>
            <a:r>
              <a:rPr lang="es-CO" i="1" dirty="0" smtClean="0">
                <a:solidFill>
                  <a:srgbClr val="0070C0"/>
                </a:solidFill>
              </a:rPr>
              <a:t>no solamente porque el cielo está lleno de gloria</a:t>
            </a:r>
            <a:r>
              <a:rPr lang="es-CO" dirty="0" smtClean="0"/>
              <a:t>; y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4</a:t>
            </a:r>
            <a:r>
              <a:rPr lang="es-CO" dirty="0" smtClean="0"/>
              <a:t>). Que aman a Dios porque él es digno de su afecto y confianza y </a:t>
            </a:r>
            <a:r>
              <a:rPr lang="es-CO" i="1" dirty="0" smtClean="0">
                <a:solidFill>
                  <a:srgbClr val="0070C0"/>
                </a:solidFill>
              </a:rPr>
              <a:t>no sólo porque los bendice.</a:t>
            </a:r>
            <a:endParaRPr lang="es-CO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55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Satanás había intentado inducir a Job a desobedecer a Dios por medio de la riqueza, ahora, y había fracasado, </a:t>
            </a:r>
            <a:r>
              <a:rPr lang="es-CO" i="1" dirty="0" smtClean="0">
                <a:solidFill>
                  <a:srgbClr val="FF0000"/>
                </a:solidFill>
              </a:rPr>
              <a:t>¿Cual es su nuevo plan?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Inducirlo a desobedecer por medio de la pobreza </a:t>
            </a:r>
            <a:r>
              <a:rPr lang="es-CO" dirty="0" smtClean="0">
                <a:solidFill>
                  <a:srgbClr val="FF0000"/>
                </a:solidFill>
              </a:rPr>
              <a:t>(Job 1:11,12). </a:t>
            </a:r>
          </a:p>
          <a:p>
            <a:endParaRPr lang="es-CO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0070C0"/>
                </a:solidFill>
              </a:rPr>
              <a:t>Mas extiende ahora tu mano, y toca todo lo que tiene, y verás si no blasfema contra ti en tu rostro</a:t>
            </a:r>
            <a:r>
              <a:rPr lang="es-CO" dirty="0" smtClean="0"/>
              <a:t>.  </a:t>
            </a:r>
            <a:r>
              <a:rPr lang="es-CO" b="1" dirty="0" smtClean="0"/>
              <a:t>Y dijo Jehová a Satanás: He aquí, todo lo que tiene está en tu mano; solamente no pongas tu mano sobre él. Y salió Satanás de delante de Jehová. 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76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 Dios aceptó el reto. Dejó de proteger las posesiones de Job permitiéndole que demostrara que saldría airoso de la prueba. </a:t>
            </a:r>
            <a:r>
              <a:rPr lang="es-CO" dirty="0" smtClean="0">
                <a:solidFill>
                  <a:srgbClr val="0070C0"/>
                </a:solidFill>
              </a:rPr>
              <a:t> El Señor deseaba mostrar que hay hombres que le sirven por puro amor. 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0070C0"/>
                </a:solidFill>
              </a:rPr>
              <a:t>Era necesario demostrar que el escarnio de Satanás era injusto</a:t>
            </a:r>
            <a:r>
              <a:rPr lang="es-CO" dirty="0" smtClean="0"/>
              <a:t>.  No obstante, desde el principio hasta el fin Dios encauzaría todo con propósitos de misericordia </a:t>
            </a:r>
            <a:r>
              <a:rPr lang="es-CO" dirty="0" smtClean="0">
                <a:solidFill>
                  <a:srgbClr val="FF0000"/>
                </a:solidFill>
              </a:rPr>
              <a:t>(DTG, 436). </a:t>
            </a:r>
          </a:p>
        </p:txBody>
      </p:sp>
    </p:spTree>
    <p:extLst>
      <p:ext uri="{BB962C8B-B14F-4D97-AF65-F5344CB8AC3E}">
        <p14:creationId xmlns:p14="http://schemas.microsoft.com/office/powerpoint/2010/main" val="3971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s-CO" sz="3600" i="1" dirty="0" smtClean="0">
                <a:solidFill>
                  <a:srgbClr val="FFC000"/>
                </a:solidFill>
                <a:latin typeface="Agency FB" pitchFamily="34" charset="0"/>
              </a:rPr>
              <a:t>¿Qué hizo Satanás en un solo día para tratar de inducir a Job de que no tuviera más la “fe de Jesús?</a:t>
            </a:r>
            <a:endParaRPr lang="es-CO" sz="3600" i="1" dirty="0">
              <a:solidFill>
                <a:srgbClr val="FFC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20448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dirty="0" smtClean="0"/>
              <a:t>   </a:t>
            </a:r>
            <a:r>
              <a:rPr lang="es-CO" b="1" dirty="0" smtClean="0">
                <a:solidFill>
                  <a:srgbClr val="FF0000"/>
                </a:solidFill>
              </a:rPr>
              <a:t>Job 1:12-21. </a:t>
            </a:r>
            <a:r>
              <a:rPr lang="es-CO" b="1" dirty="0" smtClean="0"/>
              <a:t>Y dijo Jehová a Satanás: </a:t>
            </a:r>
            <a:r>
              <a:rPr lang="es-CO" b="1" dirty="0" smtClean="0">
                <a:solidFill>
                  <a:srgbClr val="0070C0"/>
                </a:solidFill>
              </a:rPr>
              <a:t>He aquí, todo lo que tiene está en tu mano</a:t>
            </a:r>
            <a:r>
              <a:rPr lang="es-CO" b="1" dirty="0" smtClean="0"/>
              <a:t>; </a:t>
            </a:r>
            <a:r>
              <a:rPr lang="es-CO" b="1" dirty="0" smtClean="0">
                <a:solidFill>
                  <a:srgbClr val="0070C0"/>
                </a:solidFill>
              </a:rPr>
              <a:t>solamente no pongas tu mano sobre él</a:t>
            </a:r>
            <a:r>
              <a:rPr lang="es-CO" b="1" dirty="0" smtClean="0"/>
              <a:t>. Y salió Satanás de delante de Jehová. </a:t>
            </a:r>
          </a:p>
        </p:txBody>
      </p:sp>
      <p:pic>
        <p:nvPicPr>
          <p:cNvPr id="9218" name="Picture 2" descr="http://t3.gstatic.com/images?q=tbn:ANd9GcQ61DBx0riXY6wvQSkWVh1QFZUMzS_hVNjtt74SXCEqkZk4xhqFz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5" y="3933056"/>
            <a:ext cx="2376263" cy="29249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3717032"/>
            <a:ext cx="63367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prstClr val="black"/>
                </a:solidFill>
              </a:rPr>
              <a:t> </a:t>
            </a:r>
            <a:r>
              <a:rPr lang="es-CO" sz="2400" b="1" dirty="0">
                <a:solidFill>
                  <a:prstClr val="black"/>
                </a:solidFill>
              </a:rPr>
              <a:t>Y aconteció un día que sus hijos e hijas </a:t>
            </a:r>
            <a:r>
              <a:rPr lang="es-CO" sz="2400" b="1" i="1" dirty="0">
                <a:solidFill>
                  <a:prstClr val="black"/>
                </a:solidFill>
              </a:rPr>
              <a:t>estaban bebiendo y comiendo en casa de su hermano el primogénito – o sea el mayor.</a:t>
            </a:r>
          </a:p>
          <a:p>
            <a:pPr algn="ctr"/>
            <a:r>
              <a:rPr lang="es-CO" sz="2400" b="1" baseline="30000" dirty="0">
                <a:solidFill>
                  <a:prstClr val="black"/>
                </a:solidFill>
              </a:rPr>
              <a:t> </a:t>
            </a:r>
            <a:r>
              <a:rPr lang="es-CO" sz="2400" b="1" dirty="0">
                <a:solidFill>
                  <a:prstClr val="black"/>
                </a:solidFill>
              </a:rPr>
              <a:t>    y vino un mensajero a Job, y le dijo: </a:t>
            </a:r>
            <a:r>
              <a:rPr lang="es-CO" sz="2400" b="1" dirty="0">
                <a:solidFill>
                  <a:srgbClr val="00B0F0"/>
                </a:solidFill>
              </a:rPr>
              <a:t>Estaban arando los bueyes, y las asnas paciendo cerca de ellos, y acometieron los sabeos y </a:t>
            </a:r>
            <a:r>
              <a:rPr lang="es-CO" sz="2400" b="1" i="1" dirty="0">
                <a:solidFill>
                  <a:srgbClr val="00B0F0"/>
                </a:solidFill>
              </a:rPr>
              <a:t>los tomaron, y mataron a los criados a filo de espada; solamente escapé yo para traerte la noticia.</a:t>
            </a:r>
            <a:endParaRPr lang="es-CO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086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194920" cy="345638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/>
              <a:t>    Aún </a:t>
            </a:r>
            <a:r>
              <a:rPr lang="es-CO" b="1" i="1" dirty="0" smtClean="0"/>
              <a:t>estaba éste hablando, y vino otro que dijo: </a:t>
            </a:r>
            <a:r>
              <a:rPr lang="es-CO" b="1" i="1" dirty="0" smtClean="0">
                <a:solidFill>
                  <a:srgbClr val="00B0F0"/>
                </a:solidFill>
              </a:rPr>
              <a:t>Fuego </a:t>
            </a:r>
            <a:r>
              <a:rPr lang="es-CO" b="1" i="1" u="sng" dirty="0" smtClean="0">
                <a:solidFill>
                  <a:srgbClr val="00B0F0"/>
                </a:solidFill>
              </a:rPr>
              <a:t>de Dios</a:t>
            </a:r>
            <a:r>
              <a:rPr lang="es-CO" b="1" i="1" dirty="0" smtClean="0">
                <a:solidFill>
                  <a:srgbClr val="00B0F0"/>
                </a:solidFill>
              </a:rPr>
              <a:t> cayó del cielo, que quemó las ovejas y los criados, y los consumió; solamente escapé yo para traerte la noticia. </a:t>
            </a:r>
            <a:endParaRPr lang="es-CO" dirty="0">
              <a:solidFill>
                <a:srgbClr val="00B0F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95536" y="3789040"/>
            <a:ext cx="820891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solidFill>
                  <a:prstClr val="black"/>
                </a:solidFill>
              </a:rPr>
              <a:t>Todavía </a:t>
            </a:r>
            <a:r>
              <a:rPr lang="es-CO" sz="3200" b="1" i="1" dirty="0">
                <a:solidFill>
                  <a:prstClr val="black"/>
                </a:solidFill>
              </a:rPr>
              <a:t>estaba éste hablando, y vino otro que dijo: </a:t>
            </a:r>
            <a:r>
              <a:rPr lang="es-CO" sz="3200" b="1" i="1" dirty="0">
                <a:solidFill>
                  <a:srgbClr val="00B0F0"/>
                </a:solidFill>
              </a:rPr>
              <a:t>Los caldeos hicieron tres escuadrones, y dieron sobre los camellos, y los tomaron, y mataron a los criados a filo de espada; solamente escapé yo para traerte la noticia. </a:t>
            </a:r>
          </a:p>
          <a:p>
            <a:r>
              <a:rPr lang="es-CO" b="1" baseline="30000" dirty="0">
                <a:solidFill>
                  <a:srgbClr val="00B0F0"/>
                </a:solidFill>
              </a:rPr>
              <a:t>  </a:t>
            </a:r>
          </a:p>
        </p:txBody>
      </p:sp>
      <p:pic>
        <p:nvPicPr>
          <p:cNvPr id="8194" name="Picture 2" descr="http://t3.gstatic.com/images?q=tbn:ANd9GcTxGDGYhQSwbkmcyBUfeZ-LT2wzXs8YdRxRMhHtkYC7qzu3K2B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32656"/>
            <a:ext cx="3240360" cy="31779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193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t1.gstatic.com/images?q=tbn:ANd9GcTMD760Qb98HQy-tYwAlgl6Jz_eI8cQWwt7ZUzDQvOMKw3gxY6l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412776"/>
            <a:ext cx="2606799" cy="3282677"/>
          </a:xfrm>
          <a:prstGeom prst="rect">
            <a:avLst/>
          </a:prstGeom>
          <a:noFill/>
        </p:spPr>
      </p:pic>
      <p:sp>
        <p:nvSpPr>
          <p:cNvPr id="6" name="5 Pergamino vertical"/>
          <p:cNvSpPr/>
          <p:nvPr/>
        </p:nvSpPr>
        <p:spPr>
          <a:xfrm>
            <a:off x="0" y="0"/>
            <a:ext cx="7020272" cy="6858000"/>
          </a:xfrm>
          <a:prstGeom prst="vertic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dirty="0">
                <a:solidFill>
                  <a:prstClr val="white"/>
                </a:solidFill>
              </a:rPr>
              <a:t>Entre tanto que éste hablaba, vino otro que dijo: </a:t>
            </a:r>
            <a:r>
              <a:rPr lang="es-CO" sz="3200" b="1" dirty="0">
                <a:solidFill>
                  <a:srgbClr val="FFFF00"/>
                </a:solidFill>
              </a:rPr>
              <a:t>Tus hijos y tus hijas </a:t>
            </a:r>
            <a:r>
              <a:rPr lang="es-CO" sz="3200" b="1" i="1" dirty="0">
                <a:solidFill>
                  <a:srgbClr val="FFFF00"/>
                </a:solidFill>
              </a:rPr>
              <a:t>estaban comiendo y bebiendo vino en casa de su hermano el primogénito;</a:t>
            </a:r>
            <a:r>
              <a:rPr lang="es-CO" sz="3200" b="1" baseline="30000" dirty="0">
                <a:solidFill>
                  <a:srgbClr val="FFFF00"/>
                </a:solidFill>
              </a:rPr>
              <a:t> </a:t>
            </a:r>
            <a:r>
              <a:rPr lang="es-CO" sz="3200" b="1" dirty="0">
                <a:solidFill>
                  <a:srgbClr val="FFFF00"/>
                </a:solidFill>
              </a:rPr>
              <a:t>y he aquí un gran viento que vino del lado del desierto, y azotó las cuatro esquinas de la casa, y cayó sobre los jóvenes, y murieron; solamente escapé yo para traerte la noticia. </a:t>
            </a:r>
          </a:p>
        </p:txBody>
      </p:sp>
    </p:spTree>
    <p:extLst>
      <p:ext uri="{BB962C8B-B14F-4D97-AF65-F5344CB8AC3E}">
        <p14:creationId xmlns:p14="http://schemas.microsoft.com/office/powerpoint/2010/main" val="8117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ergamino vertical"/>
          <p:cNvSpPr/>
          <p:nvPr/>
        </p:nvSpPr>
        <p:spPr>
          <a:xfrm>
            <a:off x="0" y="260648"/>
            <a:ext cx="6948264" cy="6264696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b="1" dirty="0">
                <a:solidFill>
                  <a:prstClr val="white"/>
                </a:solidFill>
              </a:rPr>
              <a:t>Entonces Job se levantó, y rasgó su manto, y rasuró su cabeza, y </a:t>
            </a:r>
            <a:r>
              <a:rPr lang="es-CO" sz="3600" b="1" i="1" dirty="0">
                <a:solidFill>
                  <a:srgbClr val="0070C0"/>
                </a:solidFill>
              </a:rPr>
              <a:t>cayendo en tierra</a:t>
            </a:r>
            <a:r>
              <a:rPr lang="es-CO" sz="3600" b="1" dirty="0">
                <a:solidFill>
                  <a:prstClr val="white"/>
                </a:solidFill>
              </a:rPr>
              <a:t> </a:t>
            </a:r>
            <a:r>
              <a:rPr lang="es-CO" sz="3600" b="1" i="1" dirty="0">
                <a:solidFill>
                  <a:srgbClr val="0070C0"/>
                </a:solidFill>
              </a:rPr>
              <a:t>adoró; y dijo: Desnudo salí del vientre de mi madre, y desnudo volveré allá. Jehová dio, y Jehová quitó; sea el nombre de Jehová bendito.</a:t>
            </a:r>
            <a:endParaRPr lang="es-CO" sz="3600" dirty="0">
              <a:solidFill>
                <a:srgbClr val="FF0000"/>
              </a:solidFill>
            </a:endParaRPr>
          </a:p>
          <a:p>
            <a:endParaRPr lang="es-CO" dirty="0">
              <a:solidFill>
                <a:prstClr val="white"/>
              </a:solidFill>
            </a:endParaRPr>
          </a:p>
        </p:txBody>
      </p:sp>
      <p:pic>
        <p:nvPicPr>
          <p:cNvPr id="76802" name="Picture 2" descr="http://t3.gstatic.com/images?q=tbn:ANd9GcT7Hw_a-c9pKKOIStD7HZZmUi394Xl_bHs_-HFZTXNbxrwVLN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484784"/>
            <a:ext cx="2808312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576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338936" cy="612068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b="1" dirty="0" smtClean="0"/>
              <a:t>     “</a:t>
            </a:r>
            <a:r>
              <a:rPr lang="es-CO" b="1" i="1" dirty="0" smtClean="0">
                <a:solidFill>
                  <a:srgbClr val="0070C0"/>
                </a:solidFill>
              </a:rPr>
              <a:t>Jehová dio, y Jehová quitó”</a:t>
            </a:r>
            <a:r>
              <a:rPr lang="es-CO" b="1" dirty="0" smtClean="0"/>
              <a:t>, fueron las palabras de Job. </a:t>
            </a:r>
            <a:r>
              <a:rPr lang="es-CO" dirty="0" smtClean="0"/>
              <a:t> Esta declaración ha llegado a ser la expresión clásica de la resignación cristiana. 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Desde la caída, Satanás siempre ha desacreditado el carácter de Dios.  Pero aun, ha procurado que sus propias atrocidades se atribuyeran a Dios </a:t>
            </a:r>
            <a:r>
              <a:rPr lang="es-CO" dirty="0" smtClean="0">
                <a:solidFill>
                  <a:srgbClr val="FF0000"/>
                </a:solidFill>
              </a:rPr>
              <a:t>(ver CS  588, 589).  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t3.gstatic.com/images?q=tbn:ANd9GcTxGDGYhQSwbkmcyBUfeZ-LT2wzXs8YdRxRMhHtkYC7qzu3K2B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32656"/>
            <a:ext cx="2808312" cy="317790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96136" y="3645024"/>
            <a:ext cx="3347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00B0F0"/>
                </a:solidFill>
              </a:rPr>
              <a:t>Note que el fuego que el criado dijo que había caído </a:t>
            </a:r>
            <a:r>
              <a:rPr lang="es-CO" sz="2400" b="1" i="1" u="sng" dirty="0">
                <a:solidFill>
                  <a:srgbClr val="00B0F0"/>
                </a:solidFill>
              </a:rPr>
              <a:t>de Dios,</a:t>
            </a:r>
            <a:r>
              <a:rPr lang="es-CO" sz="2400" b="1" i="1" dirty="0">
                <a:solidFill>
                  <a:srgbClr val="00B0F0"/>
                </a:solidFill>
              </a:rPr>
              <a:t> en realidad, no era de parte de Dios sino de parte de Satanás,  para inducir a Job a que se separara de Dios.</a:t>
            </a:r>
            <a:r>
              <a:rPr lang="es-CO" b="1" i="1" dirty="0">
                <a:solidFill>
                  <a:srgbClr val="00B0F0"/>
                </a:solidFill>
              </a:rPr>
              <a:t> </a:t>
            </a:r>
            <a:endParaRPr lang="es-CO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78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8823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  Cuando Job dijo medio de la calamidad: </a:t>
            </a:r>
            <a:r>
              <a:rPr lang="es-CO" dirty="0" smtClean="0">
                <a:solidFill>
                  <a:srgbClr val="0070C0"/>
                </a:solidFill>
              </a:rPr>
              <a:t>“</a:t>
            </a:r>
            <a:r>
              <a:rPr lang="es-CO" b="1" i="1" dirty="0" smtClean="0">
                <a:solidFill>
                  <a:srgbClr val="0070C0"/>
                </a:solidFill>
              </a:rPr>
              <a:t>Sea el nombre de Jehová bendito”.</a:t>
            </a:r>
            <a:r>
              <a:rPr lang="es-CO" b="1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Su conducta</a:t>
            </a:r>
            <a:r>
              <a:rPr lang="es-CO" b="1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desmintió dramáticamente las insinuaciones de Satanás, que Dios </a:t>
            </a:r>
            <a:r>
              <a:rPr lang="es-CO" i="1" dirty="0" smtClean="0">
                <a:solidFill>
                  <a:srgbClr val="0070C0"/>
                </a:solidFill>
              </a:rPr>
              <a:t>“tocara lo que Job tenía, y que blasfemaría en su rostro”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(Job.1:11).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780928"/>
            <a:ext cx="62281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sz="2800" dirty="0">
                <a:solidFill>
                  <a:prstClr val="black"/>
                </a:solidFill>
              </a:rPr>
              <a:t>A la pregunta: “¿Acaso teme Job a Dios sin pretender ganancias egoístas?”, Job contestó: “Sí”, </a:t>
            </a:r>
            <a:r>
              <a:rPr lang="es-CO" sz="2800" i="1" u="sng" dirty="0">
                <a:solidFill>
                  <a:srgbClr val="0070C0"/>
                </a:solidFill>
              </a:rPr>
              <a:t>mediante su comportamiento.</a:t>
            </a:r>
          </a:p>
          <a:p>
            <a:endParaRPr lang="es-CO" sz="2800" dirty="0">
              <a:solidFill>
                <a:prstClr val="black"/>
              </a:solidFill>
            </a:endParaRPr>
          </a:p>
          <a:p>
            <a:pPr algn="ctr"/>
            <a:r>
              <a:rPr lang="es-CO" sz="2800" dirty="0">
                <a:solidFill>
                  <a:prstClr val="black"/>
                </a:solidFill>
              </a:rPr>
              <a:t>  Satanás quedó perplejo.  Conocía muchos que en circunstancias similares habrían blasfemado a Dios; pero el proceder de Job era inexplicable.  </a:t>
            </a:r>
            <a:endParaRPr lang="es-CO" sz="2800" i="1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44208" y="5373217"/>
            <a:ext cx="23762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i="1" dirty="0">
                <a:solidFill>
                  <a:srgbClr val="FF0000"/>
                </a:solidFill>
              </a:rPr>
              <a:t>Job continuó creyendo en Dios como si nada hubiese pasado.</a:t>
            </a:r>
            <a:endParaRPr lang="es-CO" sz="2000" dirty="0">
              <a:solidFill>
                <a:srgbClr val="FF0000"/>
              </a:solidFill>
            </a:endParaRPr>
          </a:p>
        </p:txBody>
      </p:sp>
      <p:pic>
        <p:nvPicPr>
          <p:cNvPr id="6" name="Picture 2" descr="http://t3.gstatic.com/images?q=tbn:ANd9GcT7Hw_a-c9pKKOIStD7HZZmUi394Xl_bHs_-HFZTXNbxrwVLN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348880"/>
            <a:ext cx="2808312" cy="29523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079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9"/>
            <a:ext cx="6516216" cy="3744415"/>
          </a:xfrm>
          <a:solidFill>
            <a:srgbClr val="FFC000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Un incendio que asoló la parroquia de, Benjamín Schmolk, un pastor alemán del siglo XVII, dejó en ruinas su hogar y los hogares de los suyos.  Además, la muerte le arrebató a su esposa y a sus hijos.  La enfermedad lo dejó postrado y ciego. Bajo ese alud de dificultades, dictó estas palabras: </a:t>
            </a:r>
          </a:p>
        </p:txBody>
      </p:sp>
      <p:pic>
        <p:nvPicPr>
          <p:cNvPr id="77828" name="Picture 4" descr="http://t3.gstatic.com/images?q=tbn:ANd9GcRTQw2wiWMmZmlnkd081E6civOObCEtygwNp2eAoS0b-K9GPLl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0648"/>
            <a:ext cx="2339752" cy="374441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365104"/>
            <a:ext cx="9144000" cy="224676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prstClr val="black"/>
                </a:solidFill>
              </a:rPr>
              <a:t> ”Cristo, tu voluntad hágase siempre en mí.</a:t>
            </a:r>
          </a:p>
          <a:p>
            <a:pPr algn="ctr"/>
            <a:r>
              <a:rPr lang="es-CO" sz="2800" i="1" dirty="0">
                <a:solidFill>
                  <a:prstClr val="black"/>
                </a:solidFill>
              </a:rPr>
              <a:t> Confiado en tu bondad, siempre andaré aquí. </a:t>
            </a:r>
          </a:p>
          <a:p>
            <a:pPr algn="ctr"/>
            <a:r>
              <a:rPr lang="es-CO" sz="2800" i="1" dirty="0">
                <a:solidFill>
                  <a:prstClr val="black"/>
                </a:solidFill>
              </a:rPr>
              <a:t>En medio del dolor, o en medio de la paz, </a:t>
            </a:r>
          </a:p>
          <a:p>
            <a:pPr algn="ctr"/>
            <a:r>
              <a:rPr lang="es-CO" sz="2800" i="1" dirty="0">
                <a:solidFill>
                  <a:prstClr val="black"/>
                </a:solidFill>
              </a:rPr>
              <a:t> me rodeará tu amor y la gloria de tu faz”. </a:t>
            </a:r>
          </a:p>
          <a:p>
            <a:pPr algn="ctr"/>
            <a:r>
              <a:rPr lang="es-CO" sz="2800" i="1" dirty="0">
                <a:solidFill>
                  <a:prstClr val="black"/>
                </a:solidFill>
              </a:rPr>
              <a:t>      (Himnario adventista, 425). </a:t>
            </a:r>
          </a:p>
        </p:txBody>
      </p:sp>
    </p:spTree>
    <p:extLst>
      <p:ext uri="{BB962C8B-B14F-4D97-AF65-F5344CB8AC3E}">
        <p14:creationId xmlns:p14="http://schemas.microsoft.com/office/powerpoint/2010/main" val="369257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194920" cy="57214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 </a:t>
            </a:r>
            <a:r>
              <a:rPr lang="es-CO" sz="3600" b="1" dirty="0" smtClean="0">
                <a:solidFill>
                  <a:srgbClr val="FF0000"/>
                </a:solidFill>
              </a:rPr>
              <a:t>Job 2:3.</a:t>
            </a:r>
            <a:r>
              <a:rPr lang="es-CO" b="1" baseline="30000" dirty="0" smtClean="0"/>
              <a:t> </a:t>
            </a:r>
            <a:r>
              <a:rPr lang="es-CO" dirty="0" smtClean="0"/>
              <a:t>Y Jehová dijo a Satanás: ¿No has considerado a mi siervo Job, que no </a:t>
            </a:r>
            <a:r>
              <a:rPr lang="es-CO" i="1" dirty="0" smtClean="0"/>
              <a:t>hay otro como él en la tierra, varón perfecto y recto, temeroso de Dios y apartado del mal, </a:t>
            </a:r>
            <a:r>
              <a:rPr lang="es-CO" i="1" u="sng" dirty="0" smtClean="0"/>
              <a:t>y que aún retiene su integridad</a:t>
            </a:r>
            <a:r>
              <a:rPr lang="es-CO" i="1" dirty="0" smtClean="0"/>
              <a:t>,</a:t>
            </a:r>
            <a:r>
              <a:rPr lang="es-CO" i="1" dirty="0" smtClean="0">
                <a:solidFill>
                  <a:srgbClr val="0070C0"/>
                </a:solidFill>
              </a:rPr>
              <a:t> a pesar de que tú me incitaste contra él para que lo arruinara sin causa?</a:t>
            </a:r>
            <a:r>
              <a:rPr lang="es-CO" b="1" i="1" dirty="0" smtClean="0"/>
              <a:t> </a:t>
            </a:r>
            <a:endParaRPr lang="es-CO" dirty="0" smtClean="0"/>
          </a:p>
          <a:p>
            <a:endParaRPr lang="es-CO" dirty="0" smtClean="0"/>
          </a:p>
        </p:txBody>
      </p:sp>
      <p:pic>
        <p:nvPicPr>
          <p:cNvPr id="5124" name="Picture 4" descr="http://t2.gstatic.com/images?q=tbn:ANd9GcS7kKM4APH3rRRrBpDNgx9DI6NWWvvH_1zK44zUFHl4lShU0xzUatQ9GWv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836712"/>
            <a:ext cx="3168352" cy="51125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846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194920" cy="396044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Note que Dios le describe a Satanás aquí nuevamente  a Job como</a:t>
            </a:r>
            <a:r>
              <a:rPr lang="es-CO" i="1" dirty="0" smtClean="0"/>
              <a:t> un varón perfecto y recto, temeroso de Dios y apartado del mal,</a:t>
            </a:r>
            <a:r>
              <a:rPr lang="es-CO" dirty="0" smtClean="0"/>
              <a:t> en medio de la pobreza, </a:t>
            </a:r>
            <a:r>
              <a:rPr lang="es-CO" i="1" u="sng" dirty="0" smtClean="0"/>
              <a:t> aún retenía su integridad</a:t>
            </a:r>
            <a:r>
              <a:rPr lang="es-CO" i="1" dirty="0" smtClean="0"/>
              <a:t>,</a:t>
            </a:r>
            <a:r>
              <a:rPr lang="es-CO" i="1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como cuando estaba disfrutando de las riquezas.</a:t>
            </a:r>
          </a:p>
        </p:txBody>
      </p:sp>
      <p:pic>
        <p:nvPicPr>
          <p:cNvPr id="4" name="Picture 2" descr="http://t1.gstatic.com/images?q=tbn:ANd9GcSmwyveAka7m4fXP_z0nHjtetq3zBc0ZOgavUGMNH3kkqfKk5UXL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88640"/>
            <a:ext cx="3024336" cy="41044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509119"/>
            <a:ext cx="8496944" cy="23083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sz="3600" dirty="0">
                <a:solidFill>
                  <a:prstClr val="black"/>
                </a:solidFill>
              </a:rPr>
              <a:t>Lo que indica que la fe de Job en Dios no dependía de las riquezas que Dios le había dado, sino que lo amaba desinteresadamente. </a:t>
            </a:r>
            <a:endParaRPr lang="es-CO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45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554960" cy="61206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3600" b="1" dirty="0" smtClean="0">
                <a:solidFill>
                  <a:srgbClr val="FF0000"/>
                </a:solidFill>
              </a:rPr>
              <a:t> </a:t>
            </a:r>
            <a:r>
              <a:rPr lang="es-CO" sz="4400" b="1" dirty="0" smtClean="0">
                <a:solidFill>
                  <a:srgbClr val="FF0000"/>
                </a:solidFill>
              </a:rPr>
              <a:t>Job 2:4-7</a:t>
            </a:r>
            <a:r>
              <a:rPr lang="es-CO" sz="4000" dirty="0" smtClean="0"/>
              <a:t>.</a:t>
            </a:r>
          </a:p>
          <a:p>
            <a:pPr algn="ctr">
              <a:buNone/>
            </a:pPr>
            <a:r>
              <a:rPr lang="es-CO" sz="4000" b="1" baseline="30000" dirty="0" smtClean="0"/>
              <a:t> </a:t>
            </a:r>
            <a:r>
              <a:rPr lang="es-CO" sz="4000" dirty="0" smtClean="0"/>
              <a:t>Y respondiendo Satanás dijo a Jehová: “Piel por piel, todo lo que el hombre tiene dará por su vida. </a:t>
            </a:r>
            <a:r>
              <a:rPr lang="es-CO" sz="4000" i="1" dirty="0" smtClean="0">
                <a:solidFill>
                  <a:srgbClr val="0070C0"/>
                </a:solidFill>
              </a:rPr>
              <a:t>Mas extiende ahora tu mano, y toca su hueso y su carne, y verás si no te maldice en tu rostro</a:t>
            </a:r>
            <a:r>
              <a:rPr lang="es-CO" sz="4000" dirty="0" smtClean="0"/>
              <a:t>”.</a:t>
            </a:r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79874" name="Picture 2" descr="http://t3.gstatic.com/images?q=tbn:ANd9GcQzmFdd_1i23qsn45QiJnP1GmOYKQ8YhvhswlpL8B8sUi350LFfN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340768"/>
            <a:ext cx="3024336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494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400600" cy="604867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sz="4000" dirty="0" smtClean="0"/>
              <a:t>    </a:t>
            </a:r>
            <a:r>
              <a:rPr lang="es-CO" sz="5400" dirty="0" smtClean="0"/>
              <a:t> Y Jehová dijo a Satanás: “</a:t>
            </a:r>
            <a:r>
              <a:rPr lang="es-CO" sz="5400" i="1" dirty="0" smtClean="0">
                <a:solidFill>
                  <a:srgbClr val="0070C0"/>
                </a:solidFill>
              </a:rPr>
              <a:t>He aquí, él está en tu mano; mas guarda su vida</a:t>
            </a:r>
            <a:r>
              <a:rPr lang="es-CO" sz="5400" i="1" dirty="0" smtClean="0"/>
              <a:t>”. </a:t>
            </a:r>
            <a:r>
              <a:rPr lang="es-CO" sz="5400" i="1" dirty="0" smtClean="0">
                <a:solidFill>
                  <a:srgbClr val="FF0000"/>
                </a:solidFill>
              </a:rPr>
              <a:t>[Lea 2 Cor 12:7]</a:t>
            </a:r>
            <a:r>
              <a:rPr lang="es-CO" sz="5400" i="1" dirty="0" smtClean="0"/>
              <a:t>. </a:t>
            </a:r>
          </a:p>
          <a:p>
            <a:pPr algn="ctr">
              <a:buNone/>
            </a:pPr>
            <a:r>
              <a:rPr lang="es-CO" sz="4000" baseline="30000" dirty="0" smtClean="0"/>
              <a:t> </a:t>
            </a:r>
            <a:r>
              <a:rPr lang="es-CO" sz="4000" dirty="0" smtClean="0"/>
              <a:t>    </a:t>
            </a:r>
            <a:endParaRPr lang="es-CO" dirty="0"/>
          </a:p>
        </p:txBody>
      </p:sp>
      <p:sp>
        <p:nvSpPr>
          <p:cNvPr id="80898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HAAAAQUBAQEAAAAAAAAAAAAABgACBAUHAwEI/8QAPhAAAgEDAwIEAwUHAgQHAAAAAQIDAAQRBRIhBjETQVFhFCJxBzKBkaEVI0JSscHwcuEWJCXxFzM0Q2Jzsv/EABkBAAMBAQEAAAAAAAAAAAAAAAADBAIBBf/EACYRAAIDAAICAgICAwEAAAAAAAECAAMREiEEMRNBFCIFUSMyYXH/2gAMAwEAAhEDEQA/AMNpUqVEIqVKlRCKvdx9a8pUQnpJPeljzryusK7nX60bkJZaZpJudrzyGNW7DzNW3/Ddg6kreTxL5s0WQPyrnb3ivMok2jwxh8juParSyaKSQhG+U9t3BxUF1tituz0KvHrZdM4XX2ba0umHUtPltb60Vckwv849crQY6suQwIIOCD3Fa9oWs3mgXkUeVaxkba6vzjNDP2saJb6brMV1YD/lb1DIuOwPmKdRfz6Mnuo4dwEqdYWEt6xVGVFHcu2BULHOKsdOgkmeJUkWMs+NxPA9zT2JzqKQAthnTVdDutMjWSYBkb+Je1VgRm+6pOO9F0wkNiLa7aSWSeMO6lgdr+X048q5abaSMzRaYUSbwy7Mx5ODyBkfSkrcQO/ceaNPUFCCKRoy13RRPoS6lBb7bpGb4nbjGAcH+xoOPtTUcONETZWUbDG0qcq5J+lEcPSdxd6QNT0+5hnTaS8XIZcd66zBfcwBsGq9zxike9eVqcipUqVEIqVKlRCKlSpUQipUq9HeiEQqwtrdvCjZcbmPn+NQAOeKl+M6IigEMhzXGjEHemS3Ej3ImjGY2+QsO1W07MhhIwWGBu8yKh20wXxbdQTGGDE7e3vXS5uYkuI98nyqAwOMg1M+k4ZUmAgiEuqlf2XhhkEAmo+ryw6l0NEbmRvFt7/bGx53bot2PbgVBvL5LyDZHKHyVVFU8nJx29qIPtN0a36c6b0TT7WaGbfK0txtb5i5QAHHsM1NTWQRvU35Fi5gmeW1pHJKFAkOW2qQOOasrTQ7g3DtblJFTKyRyev8uB7VYiCPT7O3dmVIrnGTGMElWGM15pk01nr04uhMIHLHcoPytt4f8qpNhbSIv4gMBlzaQWVpZxNqEMzO8SlUbAWQ5wX9R/tQq88VpczholMTjCF++B5D3NWmsX5vSJnbcw+UMMYx7YHrzVPeQCVocsOSNvmc+lIpHZJ+5RcqooC+4UdPuk9rqlkkYWO5iPhqD93Iwf8A8j86FNR0NoI1lgl8RGbAGKIbCX9lJ40y4LcImRlsDkfrUa01SGzjhaeMSiN92GYDnsD74zQrWK5K+oMtTJ/k9yktNJdJbeW7PhW7HPjEZQkfw59c+VHXRtxbwTX8DSWweSKF9sTcFgCGI9M5Wg291dVsreyglkkWFt24KApPn7+tP023vLeVJYJFWaSF2aNzzs47+5GCPpVFil1/aSKFBwSm1WJ4dRuY5EKMsrZX05qJRN1iomnt7uQbbuSMrcAD+JTgE/UY/Kho9zT0bkoMQ6lWwzylSpVqYipUqVEIq9AzSA5FFfSmhLcx/F3A+XPyrS7bBWvIxldZsOCUa6PefDLdSReHA3Z3OM04WVrFky3e4g42xqefxol1yy3ToDIViA+Vc8JVe1jEVz8xyeT60keQCNlH4pyVsNojSgqh2g8ruyfrU5dPjI8UsGJOQue1R7hJIDlDjAIAp9hc/NsJwT976UMSV1TNoFUcSJIsiHa4AHzthDxkYqBdhlBgGJVU/wAKHK1LsCYXlwwCs3ysPM1JXTbm9vEh0+YCefOF8j+PlWwexFkCS+mNJs5Elu7zxHtbVRLNFEfnlywVY8+QYnv5Yo9j6V6O6wskFiz6TqMKAk7gSf8AUDy3lzQtqy22iSXOgwbrS4hwlz4r5+JOQ4P0HYEVBsHuoJ1likkjOfllU4/zipnd1bZTXUlie8MLOofs+vobW28JRfwxA/NbnJz67fMUMS6ZqGnN/wBQtbjLgvGxlZAw9hjsPMUR2vUetWSpNFf79uBtcDaR6Veaf1XYdUzix1nR4zNnKSB8Kp8j7VMt5CzTVFffcza5sLl0WWKJnVxu9arnjkgMG9SjYIJYcA/Wta6h6LYWsl301dxbk3NLBImfE9Dxjn3rKda1S9+Geyu4kTkEPjGPpT6WLnqYexSvUrHmlublLeMlgilQPcnLfqalyacA+nxSSZkmB3852DPyn64BNM0a2uJJ1WOPAkILS47gntmijW9PNhPZTXdv4UXzOJs5V1C4AH6U97ArhJyqnlWWaQ9D0e2uZ7e0NqZpZiI9wYKUd/u7s+XlUPVFitdZ1FUcEQ5twGOd3G0HP1Bq06V1V4Zby53xLLtzAwIJDjOOM+9D15J4sF3NnexlHiE9+S3P17UICWIMwXUN0ITXVjbalIbW5RUl3jD4+ZRtHI9ecUAX1s1rcSQPw6dxRpa3N4YIxcSCC52hgxXLfNhVyPIY5qi6utyuomcbWWRR8ydiQMEfpRQSrFTHeWqvUHX3B+lSpVXPKipUqVEI+MAsoPAzya0+zuYbXSoBEgbKjtWa2a75lGM5BoqtZXktreNWPyLzgVF5g0CXeH7MtdUWK9iGOG8q52lq9shWbDoV8h5+tMuZFhtRiRVkxkFhVfZ66RKEvETaRjep4H1FSKjsh4yxnCdTvryxizVWA3HAyPKqnpyKFtSjtrpo4xMQokdwoXJxnP8Amatb2U3H7qSNdjDCkDNU8NgZJRFI6R5YLufsAfPmqaSAmNEXqSQRNX6t6ah0zoO3tN6sbGVfhZQgXxCzt5fzEEDNZ5Z3NpDrNvBcTLb7ZkLzM2PDIOeT/netYsenmfpmG0sdbadYyWSScrKitjuD3A9s1kk/QvUUk072sEGoBSS0lvcxNn8N2c+2K1QwZjp9SezQvQjPtL1az1nrXUb6wfxLdyoV92Q2FAJHtQ9b39zb/NDM6+2a73uiapp7st7p11b7e5khYD88YqEYzg89v1qz9WH9ycFlOiXtv1JOY9s8aPj3xRF0hetfapCtt4fiyjw/DlOFBJ9az7nOMVoHQE+n6RLd3t422aC2LWwY4DS4/wCwHvUnkVIEOCVUW2Mfc3LTtJm0+1LSFHkWM7gnl7A+dfPvUt8k9mVMMkbiUEbwCMdu/wCVbBYdQahpWnac92fi7KW0NzfTyuFMW9ht/qRj2rF+sx8NrV5Zq6SQRSlUZDwVIDL+mKm8ascwQJpmYKdk3pG7jdorUgsEOVBPBJ8/w5FXmpzXl2sujl5pYWYXdrGpGVIPzKM/WgrpW5EGrxFmVU3AZYgAc1fXurSR9URzQsCIZVVSh42MPm59Of0pr1Zds6tnOsSLJd28zjcniMANjsnz59iorsen5XQyeK0auCP3w9fPOefyqSbfS5rSeK0VrS8gLCOATKzO2OMHJJFEHSLWdjiPW9VhluEcFLdF8Twz55bnJosZ1UlYAj7lFLpUUMzXF3q0rXZTmRQq7cDA4PlVDqV/FcaVLCxjaaFtocHPiZb7w8+1aV9oWrafdQ/BSW4uF2t+8TAaPj72QOwzzWW6rZQWsLIgOd+QW7qQOQfr3HtXfGYsOTTNjniQPUoT3ryvW7mlV8hnlKvSMV5RCStOOLkfQ0f2kKWeniUqrbR2rP8AT/8A1K/Q1osKpNo4fOWK5wa8/wA04RL/AAeyZR3M8V1P+8CqjnCof4am2+h25jaYBSD5VT3Mmy4AuI/DXsGAz+NE+hsZ7QhJN8Q4BxilWckUFTKlCs3cpIopbe5VYohNHI21Ie5z7VKkSDUY8KPnx9w8Gu7IifFT+KY/CAEWPvMT3I9D71Q9QWbwzxvab2RIwrvG2QGJPGR51qsfIRpwzlrBB/clQi8053/Zt9Pbk5yA3HuK5CS7VviVnkMoPLLx+oAqBDe3NuoiuA0iOMYPBH0qTaQg5+HvsIeyMcH8qcUOdxCuh7E0HRPtCaO0FnrNp8RblcF3O8r7HPlXC70fpPXLd9QttStLFoBmZXbA5yBzxg54AoZh0y4eMF85PZx3pktjJbkskSy7WVtj5IODnBGeaQvFW6ORr1cl0Qq6T6S0M2K32tpJfPI26GAJsAX/AOR71D6ijbS9OaOy02G3t7mUrvQmRhH3CncOORkelDd/qWuyyt4l9MEx92MBAB7AegokstC0/U9NXGtTPelgdtwNqY+me/vTLG6BJ2IRCp3J1g1Z73p5NL1O6SPDL4tzKAFNugJCYGMnJqo6260sNYsRYWumWr7e10Y8Mn+nnk49a81PpWW3YLdQ3RQ4YSJCWUg+jDNR00e3gPj27TbhlS20dvfihLakOmctBfqVfTelSzBdRd4REj7VR+zkc49qj6teo+oPNblkik29hwrYAI/Srn9k2sMDGeSZU+8A7Yz+Fc4tI06F7e7vpX+ElYhFZxksBkZHlTFuUsWmChC8Z26Tt7KSTfqt+LZHOAjrsaUem49h7DmtWEdjpemJDY26QKyk4jQAEev1rHdb1+CaFrWyULCRjbwf8/CuemdY6hZabNZOxmVlxHI7nfH7Z8xXGrsuXl6gSqHN2O6o103V/cmMbcnC4J9s/wBK91S0lk2kMSrwI/iHzJXPNDEjvK5eQ7mJ5PrRP+20XSl3bXkZApXPYgYB/KmGvgqhYUlW5cjkFWGCfrXlOYlmJPmc02qZJHMck+5zTaVKiE7WsoinR2GVB5Ht50cdPybLSWC4YDZgDJ8sDFBCWsrFRt+92z50ZdMWUuovH40wit9wV5vUjj/PpUvlLyWV+I3Bu5ClCvKyZDqf0+lFHSen3V4JLXS7ZpXz83kqe5PaiLVNE6J6esluL0y3tz/7dsZsBjjuQvYfWmdD9QapNq8dtp2k20WmsCfAgiKop/mz5mp+HMZsd84XeMj3v2Z6ze3Q+FnVlP8A5k8qmNE9QoPLfWqbUbB+kr9dDvLhZYUaOeYKoKjfxnJ5+6DX0E4YqrsXAUfMM4oG6n6NGt9SNqMMJYyQKniOAUBAwP700KOPGStazNpg7rX2fX0fOl2cN9aSndGyFVZVIzzk/TzqAn2Xz30P757axmJIQSjJZvThqi9R2mudNyIHvrkIMbJPiG2blJGCucY5rX7WC3hv428ISLMCTuAYI/txxSPj4n9DNFyBMMXozqewv3sIYrwXK8rskBiYeoJHHvREOjNTsrETanqtos5HMaxM5H1INa5qM6R3IiZQBs3M31OMVTalNZ6eqzfDrJvJy0xwiKO/9qVbY5OHIyuxh2Jk9/01re47be3kCDKsz7C4/wBLD+9V8aXLJsuLGdee+zP6jIom6g63vEeaKLZ4ajauFBznt3FFnTS297p1jIqLI/gDxWB25cgEnAFHL9fUd8li/Uy59YvNLVUs7+4iRHB8LxWC48wVz59qtrnWNC1+1Z3lXRL7AEhUEjPkeK0Lq/pnQ7jSbm7vdOt2mSE7ZUTa4PkeKw/V9LeyuShjMgZcBgcBsgdz51pRXYQD0ZzkG7Et16a1O4nkSy1CDUSWGxoblA+PdX8u3bmqq+6d1SS52awVtpB94SLkkjjOBj0qp3+G2YV+GnU/KUJBB45/2rW7LqLTOp7XGohfGEIl3py8YBCyE5H8JwceYYmnWmysAp3E5pmay9JRNu8HUlG0A/PEQSfzqmvNEubfsRL/APWM/jWp6jpgs55EWSOVeMMgB79uPKqm7shLDIowG5x8uPwqev8AkLA2NONQPqZ7+y5UMYlbYXGfu7gPqRTLiweJ8K28H+IAgH86OzA1gmxIDIeAiggADz7CvHmuEtZEe3QswJAVO31qseZp6mTRkz17aZT8yGmbW/kP5UaabdpbRzrc2kZeTBDMORj+lRHurZnZvgbZcnO3aeKcL9PYmDTBQ9+O1exsFYMRnHlTaVURMutGj+Lv4EuDtgLZfHJAAycUaafP4yK1tAbdIyRbonZFzw3HmaAdFhe5vUgjkaMyZBZTziifX9amtrqSwsiiIoCO8fDYxyo/CkWLrZGqTknQ3FhEZryUSTsWJDSL8je+T3q50HqnqGO5U9P2NmQw2KjKZGbnG4YIoe0rTmu4hdXqtDaxjEFue7D3zRvoWsRaNCkelW9paokfz3843eGmctwKQWCnBNHsSdbdO/aDqW57zWTp2ScysQWz9Ae3pVyOnOsdMtUGm9StqUgYM0dygVfXgih2/wDtU0/S0M1nBd6hduCEN3KUH12D7o/WrDp3qvqK+thqesXAt1kYhLOGDbgeRLEmtNirrTKqzHFkHr+9v0tLOy6gOnrc3BVmijYsw9Tj0BweKum60tI3mMFzcBXO4QvbEDOeSJP5fwzUHWuoTeyRlkhd487GlRWZfpkUC62TcO0s8viMf5qkbyVJxRLa/DZv9ppl919pN5KsenQtdXJULnOEHOTyfSqvXdYkubZnZw8g5WL+AeoNZlZ362EhA++3Y1yvOormdyoZggPb1NZap7G0eozhVV/7NJj6COu6JHcwzrb3jYlCIN0ZB8s1e9N6XdWFi1pNHJZzIcAs3ysfbFY3ZdTdSaa0XwmqXUSIcomflx6YNaX0j9py6nJHp3VUUNtPx4V0M7ZG9x/Ca29BwYYh2blpEN9fZl6Wu/iMNIts2SPM4rIUuXcp7AMVIz5Vq3UaNNot+6y+JC0DEbRlW47ismMPOQ+TjGQMcVE5IPYguZ1OutyXOo6ULS0tLYTyEK0m1dyL5mh2bS0j1iKy0lmV4YTNJOTgsQuT28s4GPerxfERw3fA4ya6QrH8U1wqbZXUKzeoGB/am1eVwXDAoJ5p15NJbw37bDPPEsVzDKPlYx5VXB8iRg10uG3uucKW7Lnyop0vQrey086hqsQYMCLe1IA3uTxRBbaxoEOLebTYonWPcRtDZA9PXkGj42uPL1OGzjM4tLWe9lW3tYfEkdsc9hRH/wCH2otAsk15bRSFsBPmPb6Ua21/02t+ij4eG6ji8RRjayofUeR5qN1Vb6bqyiH9ozRXSqDD4MuCw/Kn1+IudmLNrb1M8n0S0Eq/9TsHbPAXJqzXpQuoYSW5BGc7O9GfTnQmiaNafvoY7mdwd0rqFyPQCp//AA9pg4WKUAdgJWwP1pn4yj7nPmM+TI9Mu5ACsRA9WOK8NhOqsWVQFHOXFFMVhBPHKyaijSv2LE8fgafOdD05WjupjdS8BoTyB7jIq8Mf6iGEoem2EGoNM3HhQu/9Mf1rrptzbi7uL7UQsjIpKxnne57GiuwXp7wZGWOCJZhgpL8pC1FOk9JSzbPj3imzggFsYx64rJYFppehPOlbS7uYpdV1SZ/hSN25zwx+lET9PTa3bZubmKx0a3/5i4un+X6DHpUTTZLTUbiPT7I7tGsACCrEmZ/JTx286ifaZ1U9zaroNs0SqjZuvCXHK/dQ+oGM5pQUtbAnBBm/vLCbqGa40u3KaehxDHIPmYAAbm9SatJ+p7yRTKoZI8AeGGyFFCFnKY3JzyR51K+NyQDnGOcetbtqVz2I2l+I0S+/bW+Le0zE57eYqFNq0ly+M429sniqdj82A3JGePKulpbtM5HL+gAJ/pzWR49Y7jvybPqSnDyuHmbwxny5P5U6OQW7gpEXbBP70YH5Gol6bq0m2yxvE47bhg1DmlklO6Ryx9zTQgIimuw79wjW7EylZHiRj2COKm3Gn77QMqq5PcelBqMVYMucg8UQadrbxFPFAKngg0i2ll7SOr8kN04h10L1hNo9m+kXsTT2bcBZWJ2g9wM9hRZJpGmamDNYy7C3ZXHyj2rN1u7O8YbSvPBqfbaheaSDJazb4z3jY8GobkLn/saEQdiWHURGgTIuoJsjkGEdFLKT6cVP+zG90fWdVuviy6G3UGMSphSc/wCcVys+qdL11Rp2tQrGhOcTcr+B8jT7LpN+neoIdQsVlvdMmO25SADdEvkx9frXaaa16de4m0N9TWW0SOa/jvZp2mES4hQ8BahXWkXOoX27VdG0q4t4zuifefFU/Uj+4qKuhXUwju9C6huYkYciUBwR7f8Aan2OoalpV+bTV5BPGSuLgfIvPucA49qvTAPUjOyi1/SG1HqRQzQabbgATBbpfFljQZyVHYeXOTiuei23T2k9R+NHrkM07KUhhmcfJ64J79qLtY0VdSSZ7GS2gedGWWVYFeRsjHDeVYFq/Sd7Z6g9pdwzTSxuBuf7rL3yKWxVTpm0/bqHHX3Ud1f362VlPcPJGeIYVVIvcs+70qpQaxsXfJMzY5PxR5P51WWtnPGvhwqIgwJCrwowP74qvH7fYbvElXPO0g8e1TG9nP6kCPWsCVd7pF+G8Q2sfh+fwsnP61z052W4KQ3cbOvJhuIyrAj3xXHRb66S8hRZ5NpXkE5/rV8sMVzslniR5B2YqM+deqJGTJlm98SVdonXIKtGMSKfZWGDSu5dGkSE9RtMJ4gSPEQAkZ8wowaEdQ1K9i1KSOK5kRQ3ZTjzqrvppZ53M0ryHd3diaya9b3NfUL9V6usLW0a06eg2Bs/Ps2BQfQd/wA6CZpnmkd5GLMxySfOvDTTWwoX1MmIHFehjnyP1ptejyrsNlxo0VvNMvxTkRbuwx3ozS1WKPGnOoizkiNdv5mg7R0U7CVBOT3+tHsSqsACgAEeVeV/IWFTL6AOMqL/AEQakhDyKjjs2ckVS3HR14hAgmjlz3z8uP1o0aNBHkKM063UEjI86kTzra169Tj1oe4Dx9LtbN4urXK21moyzoN7Mc/dA9av11joeDSjYHQ9UlA+X4lpUV3P9vwr3qZj4MMfGzLHGPOhG0UO8iuMqDwDXpUXG2vk0Wa1HQjbrwHuy2kRTRQ5GxJH3MPqRVijzQKp1ZbhbYnBEDqHP0yCKQVYBmIBckZxS1uRmtYwTnL/ANq2z64GR4qxCdlpIej7yGJrVdZhuM4e03xyBlH8QZhjd7flThfPpMcGpdOa7fI3ieHJDcjDR8ZAPky0Gwk98nI7HPbmr3qGKOPRdJaNArF5wSOM8g8/macU05JBZ1ph5Z/a5dRwxR3mnxzyKMSPF8m73HNW1h9o+lauhsdRjmt4nyD8U6NHn6+X+1YjbzSCXZvO3PaiGK2ha2Rig3HnPnSLa0XqMpVbTNu0PVdJ024YDqKzkAGPmnXHHGeKf1NrPT97abZtYsPF7h8gn8x5Vhzwx7Q3hrn1xTFAeF92cKeADgflSRVy6BjjUFPU0KC2W5tXutNvYbuGJ/DkaGN1UPjOAWHPHpXAXNyABvP5GrbQNF0+NrTZb4WSykunTxG2GULgPtzjOD6U2aCISviNfvHyrz76Qj4JwnJ//9k="/>
          <p:cNvSpPr>
            <a:spLocks noChangeAspect="1" noChangeArrowheads="1"/>
          </p:cNvSpPr>
          <p:nvPr/>
        </p:nvSpPr>
        <p:spPr bwMode="auto">
          <a:xfrm>
            <a:off x="63500" y="-593725"/>
            <a:ext cx="1666875" cy="1247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4" name="Picture 4" descr="http://t2.gstatic.com/images?q=tbn:ANd9GcS7kKM4APH3rRRrBpDNgx9DI6NWWvvH_1zK44zUFHl4lShU0xzUatQ9GWv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836712"/>
            <a:ext cx="3096344" cy="51125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42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114800" cy="5649491"/>
          </a:xfrm>
        </p:spPr>
        <p:txBody>
          <a:bodyPr/>
          <a:lstStyle/>
          <a:p>
            <a:pPr algn="ctr">
              <a:buNone/>
            </a:pPr>
            <a:r>
              <a:rPr lang="es-CO" sz="4000" dirty="0" smtClean="0"/>
              <a:t>Y salió Satanás de delante de Jehová, </a:t>
            </a:r>
            <a:r>
              <a:rPr lang="es-CO" sz="4000" dirty="0" smtClean="0">
                <a:solidFill>
                  <a:srgbClr val="0070C0"/>
                </a:solidFill>
              </a:rPr>
              <a:t>e hirió a Job de unas llagas malignas desde la planta de su pie hasta la coronilla de su cabeza</a:t>
            </a:r>
          </a:p>
          <a:p>
            <a:endParaRPr lang="es-CO" dirty="0"/>
          </a:p>
        </p:txBody>
      </p:sp>
      <p:pic>
        <p:nvPicPr>
          <p:cNvPr id="1026" name="Picture 2" descr="http://t3.gstatic.com/images?q=tbn:ANd9GcQFOJ-D-vv7DpZzMWDWBAhgPnXi-_LQ7vcD2eg21HWGNItkiMdQ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04664"/>
            <a:ext cx="4248472" cy="59046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201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5544616" cy="61926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  Satanás trato de hacer que Job, se separara de Dios  (</a:t>
            </a:r>
            <a:r>
              <a:rPr lang="es-CO" sz="34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 a través de la riqueza (</a:t>
            </a:r>
            <a:r>
              <a:rPr lang="es-CO" sz="34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por medio de la pobreza, y ahora  le pone una terrible enfermedad para inducirlo a blasfemar de Dios, , pero aún así, Job dice: </a:t>
            </a:r>
            <a:r>
              <a:rPr lang="es-CO" b="1" baseline="30000" dirty="0" smtClean="0"/>
              <a:t> </a:t>
            </a:r>
            <a:r>
              <a:rPr lang="es-CO" b="1" baseline="30000" dirty="0" smtClean="0">
                <a:solidFill>
                  <a:srgbClr val="0070C0"/>
                </a:solidFill>
              </a:rPr>
              <a:t>“</a:t>
            </a:r>
            <a:r>
              <a:rPr lang="es-CO" b="1" dirty="0" smtClean="0">
                <a:solidFill>
                  <a:srgbClr val="0070C0"/>
                </a:solidFill>
              </a:rPr>
              <a:t>Yo sé que mi </a:t>
            </a:r>
            <a:r>
              <a:rPr lang="es-CO" b="1" i="1" u="sng" dirty="0" smtClean="0">
                <a:solidFill>
                  <a:srgbClr val="0070C0"/>
                </a:solidFill>
              </a:rPr>
              <a:t>Redentor</a:t>
            </a:r>
            <a:r>
              <a:rPr lang="es-CO" b="1" dirty="0" smtClean="0">
                <a:solidFill>
                  <a:srgbClr val="0070C0"/>
                </a:solidFill>
              </a:rPr>
              <a:t> vive, y en el </a:t>
            </a:r>
            <a:r>
              <a:rPr lang="es-CO" b="1" i="1" dirty="0" smtClean="0">
                <a:solidFill>
                  <a:srgbClr val="0070C0"/>
                </a:solidFill>
              </a:rPr>
              <a:t>día final se levantará sobre la tierra</a:t>
            </a:r>
            <a:r>
              <a:rPr lang="es-CO" b="1" i="1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Job 19:25.</a:t>
            </a:r>
            <a:endParaRPr lang="es-CO" dirty="0" smtClean="0"/>
          </a:p>
          <a:p>
            <a:pPr>
              <a:buNone/>
            </a:pPr>
            <a:endParaRPr lang="es-CO" b="1" i="1" dirty="0" smtClean="0"/>
          </a:p>
        </p:txBody>
      </p:sp>
      <p:pic>
        <p:nvPicPr>
          <p:cNvPr id="4" name="Picture 2" descr="http://t2.gstatic.com/images?q=tbn:ANd9GcTIICubq_XEM5R6zH85uZIRBaOXR9XDPpiQNPQrPYL1m1y48gh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764704"/>
            <a:ext cx="2808312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213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338936" cy="60486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Este es uno de los textos de este libro más frecuentemente citados y presenta un </a:t>
            </a:r>
            <a:r>
              <a:rPr lang="es-CO" i="1" dirty="0" smtClean="0">
                <a:solidFill>
                  <a:srgbClr val="0070C0"/>
                </a:solidFill>
              </a:rPr>
              <a:t>progreso</a:t>
            </a:r>
            <a:r>
              <a:rPr lang="es-CO" dirty="0" smtClean="0"/>
              <a:t> significativo de Job, de la desesperación a la esperanza.</a:t>
            </a:r>
          </a:p>
          <a:p>
            <a:pPr algn="ctr">
              <a:buNone/>
            </a:pPr>
            <a:r>
              <a:rPr lang="es-CO" dirty="0" smtClean="0"/>
              <a:t>  “</a:t>
            </a:r>
            <a:r>
              <a:rPr lang="es-CO" i="1" dirty="0" smtClean="0">
                <a:solidFill>
                  <a:srgbClr val="0070C0"/>
                </a:solidFill>
              </a:rPr>
              <a:t>Desde las profundidades del desaliento, Job se elevó a las alturas de la confianza implícita en la misericordia y el poder salvador de Dios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(ver Patriarcas y Reyes 120). </a:t>
            </a:r>
          </a:p>
          <a:p>
            <a:endParaRPr lang="es-CO" dirty="0"/>
          </a:p>
        </p:txBody>
      </p:sp>
      <p:pic>
        <p:nvPicPr>
          <p:cNvPr id="2050" name="Picture 2" descr="http://t0.gstatic.com/images?q=tbn:ANd9GcRx23uSn2mf2vey_hhbFX8jSuiAevyft4pl57A09XzvgLWJLH6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429000"/>
            <a:ext cx="2466975" cy="3024336"/>
          </a:xfrm>
          <a:prstGeom prst="rect">
            <a:avLst/>
          </a:prstGeom>
          <a:noFill/>
        </p:spPr>
      </p:pic>
      <p:pic>
        <p:nvPicPr>
          <p:cNvPr id="5" name="Picture 2" descr="http://t1.gstatic.com/images?q=tbn:ANd9GcSmwyveAka7m4fXP_z0nHjtetq3zBc0ZOgavUGMNH3kkqfKk5UXL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88640"/>
            <a:ext cx="2808312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972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i="1" dirty="0" smtClean="0">
                <a:solidFill>
                  <a:srgbClr val="FF0000"/>
                </a:solidFill>
              </a:rPr>
              <a:t>¿Quién es este Redentor al que se refiere Job?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La palabra hebrea traducida “</a:t>
            </a:r>
            <a:r>
              <a:rPr lang="es-CO" i="1" dirty="0" smtClean="0">
                <a:solidFill>
                  <a:srgbClr val="0070C0"/>
                </a:solidFill>
              </a:rPr>
              <a:t>redentor</a:t>
            </a:r>
            <a:r>
              <a:rPr lang="es-CO" dirty="0" smtClean="0"/>
              <a:t>”, go’el, se traduce como “</a:t>
            </a:r>
            <a:r>
              <a:rPr lang="es-CO" i="1" dirty="0" smtClean="0">
                <a:solidFill>
                  <a:srgbClr val="0070C0"/>
                </a:solidFill>
              </a:rPr>
              <a:t>vengador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(Num.35:19) </a:t>
            </a:r>
            <a:r>
              <a:rPr lang="es-CO" dirty="0" smtClean="0"/>
              <a:t>y “</a:t>
            </a:r>
            <a:r>
              <a:rPr lang="es-CO" i="1" dirty="0" smtClean="0">
                <a:solidFill>
                  <a:srgbClr val="0070C0"/>
                </a:solidFill>
              </a:rPr>
              <a:t>pariente o pariente cercano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(Rht.2:20)</a:t>
            </a:r>
            <a:r>
              <a:rPr lang="es-CO" dirty="0" smtClean="0"/>
              <a:t>. 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Con frecuencia a Dios se lo llama go’el para indicar que </a:t>
            </a:r>
            <a:r>
              <a:rPr lang="es-CO" u="sng" dirty="0" smtClean="0">
                <a:solidFill>
                  <a:srgbClr val="0070C0"/>
                </a:solidFill>
              </a:rPr>
              <a:t>vindica</a:t>
            </a:r>
            <a:r>
              <a:rPr lang="es-CO" dirty="0" smtClean="0"/>
              <a:t> -</a:t>
            </a:r>
            <a:r>
              <a:rPr lang="es-ES" dirty="0" smtClean="0"/>
              <a:t>Defender a quien se acusa injustamente -,</a:t>
            </a:r>
            <a:r>
              <a:rPr lang="es-CO" dirty="0" smtClean="0"/>
              <a:t>los derechos de los seres humanos y </a:t>
            </a:r>
            <a:r>
              <a:rPr lang="es-CO" i="1" u="sng" dirty="0" smtClean="0">
                <a:solidFill>
                  <a:srgbClr val="0070C0"/>
                </a:solidFill>
              </a:rPr>
              <a:t>rescata</a:t>
            </a:r>
            <a:r>
              <a:rPr lang="es-CO" u="sng" dirty="0" smtClean="0"/>
              <a:t> </a:t>
            </a:r>
            <a:r>
              <a:rPr lang="es-CO" dirty="0" smtClean="0"/>
              <a:t>a quienes han sido dominados por otros (Isa.43:14). “Así dice el Eterno, vuestro </a:t>
            </a:r>
            <a:r>
              <a:rPr lang="es-CO" i="1" u="sng" dirty="0" smtClean="0">
                <a:solidFill>
                  <a:srgbClr val="0070C0"/>
                </a:solidFill>
              </a:rPr>
              <a:t>Redentor</a:t>
            </a:r>
            <a:r>
              <a:rPr lang="es-CO" dirty="0" smtClean="0">
                <a:solidFill>
                  <a:srgbClr val="0070C0"/>
                </a:solidFill>
              </a:rPr>
              <a:t>, </a:t>
            </a:r>
            <a:r>
              <a:rPr lang="es-CO" dirty="0" smtClean="0"/>
              <a:t>el Santo de Israel: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4067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619268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s-CO" sz="4600" dirty="0" smtClean="0"/>
              <a:t>1). Job había expresado su deseo de que hubiera un “</a:t>
            </a:r>
            <a:r>
              <a:rPr lang="es-CO" sz="4600" i="1" u="sng" dirty="0" smtClean="0">
                <a:solidFill>
                  <a:srgbClr val="0070C0"/>
                </a:solidFill>
              </a:rPr>
              <a:t>árbitro</a:t>
            </a:r>
            <a:r>
              <a:rPr lang="es-CO" sz="4600" dirty="0" smtClean="0"/>
              <a:t>” entre él y Dios </a:t>
            </a:r>
            <a:r>
              <a:rPr lang="es-CO" sz="4600" dirty="0" smtClean="0">
                <a:solidFill>
                  <a:srgbClr val="FF0000"/>
                </a:solidFill>
              </a:rPr>
              <a:t>(Job.9:32-35).</a:t>
            </a:r>
          </a:p>
          <a:p>
            <a:pPr>
              <a:buNone/>
            </a:pPr>
            <a:endParaRPr lang="es-CO" sz="4600" dirty="0" smtClean="0"/>
          </a:p>
          <a:p>
            <a:pPr>
              <a:buNone/>
            </a:pPr>
            <a:r>
              <a:rPr lang="es-CO" sz="4600" dirty="0" smtClean="0"/>
              <a:t>2). Había declarado que su “</a:t>
            </a:r>
            <a:r>
              <a:rPr lang="es-CO" sz="4600" i="1" u="sng" dirty="0" smtClean="0">
                <a:solidFill>
                  <a:srgbClr val="0070C0"/>
                </a:solidFill>
              </a:rPr>
              <a:t>testigo</a:t>
            </a:r>
            <a:r>
              <a:rPr lang="es-CO" sz="4600" dirty="0" smtClean="0"/>
              <a:t>” estaba “en los cielos” </a:t>
            </a:r>
            <a:r>
              <a:rPr lang="es-CO" sz="4600" dirty="0" smtClean="0">
                <a:solidFill>
                  <a:srgbClr val="FF0000"/>
                </a:solidFill>
              </a:rPr>
              <a:t>(Job.16:19).</a:t>
            </a:r>
            <a:r>
              <a:rPr lang="es-CO" sz="4600" dirty="0" smtClean="0"/>
              <a:t> </a:t>
            </a:r>
          </a:p>
          <a:p>
            <a:pPr>
              <a:buNone/>
            </a:pPr>
            <a:endParaRPr lang="es-CO" sz="4600" dirty="0" smtClean="0"/>
          </a:p>
          <a:p>
            <a:pPr>
              <a:buNone/>
            </a:pPr>
            <a:r>
              <a:rPr lang="es-CO" sz="4600" dirty="0" smtClean="0"/>
              <a:t>3). En ese mismo capítulo</a:t>
            </a:r>
            <a:r>
              <a:rPr lang="es-CO" sz="4600" dirty="0" smtClean="0">
                <a:solidFill>
                  <a:srgbClr val="FF0000"/>
                </a:solidFill>
              </a:rPr>
              <a:t> (16:21) </a:t>
            </a:r>
            <a:r>
              <a:rPr lang="es-CO" sz="4600" dirty="0" smtClean="0"/>
              <a:t>expresó su anhelo de “</a:t>
            </a:r>
            <a:r>
              <a:rPr lang="es-CO" sz="4600" i="1" u="sng" dirty="0" smtClean="0">
                <a:solidFill>
                  <a:srgbClr val="0070C0"/>
                </a:solidFill>
              </a:rPr>
              <a:t>disputar ... con Dios</a:t>
            </a:r>
            <a:r>
              <a:rPr lang="es-CO" sz="4600" dirty="0" smtClean="0"/>
              <a:t>”. </a:t>
            </a:r>
          </a:p>
          <a:p>
            <a:pPr>
              <a:buNone/>
            </a:pPr>
            <a:endParaRPr lang="es-CO" sz="4600" dirty="0" smtClean="0"/>
          </a:p>
          <a:p>
            <a:pPr>
              <a:buNone/>
            </a:pPr>
            <a:r>
              <a:rPr lang="es-CO" sz="4600" dirty="0" smtClean="0"/>
              <a:t>4). También había pedido que Dios le diera una “</a:t>
            </a:r>
            <a:r>
              <a:rPr lang="es-CO" sz="4600" i="1" u="sng" dirty="0" smtClean="0">
                <a:solidFill>
                  <a:srgbClr val="0070C0"/>
                </a:solidFill>
              </a:rPr>
              <a:t>fianza</a:t>
            </a:r>
            <a:r>
              <a:rPr lang="es-CO" sz="4600" dirty="0" smtClean="0"/>
              <a:t>”</a:t>
            </a:r>
            <a:r>
              <a:rPr lang="es-CO" sz="4600" dirty="0" smtClean="0">
                <a:solidFill>
                  <a:srgbClr val="FF0000"/>
                </a:solidFill>
              </a:rPr>
              <a:t> ( Job.17:3).</a:t>
            </a:r>
          </a:p>
        </p:txBody>
      </p:sp>
    </p:spTree>
    <p:extLst>
      <p:ext uri="{BB962C8B-B14F-4D97-AF65-F5344CB8AC3E}">
        <p14:creationId xmlns:p14="http://schemas.microsoft.com/office/powerpoint/2010/main" val="256589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88232"/>
          </a:xfrm>
        </p:spPr>
        <p:txBody>
          <a:bodyPr/>
          <a:lstStyle/>
          <a:p>
            <a:pPr>
              <a:buNone/>
            </a:pPr>
            <a:r>
              <a:rPr lang="es-CO" dirty="0" smtClean="0"/>
              <a:t>    Habiendo reconocido a Dios como “árbitro”,  “testigo”, “abogado” y dador de su “fianza”, es perfectamente lógico que Job llegara al reconocimiento de Dios como su Redentor. </a:t>
            </a:r>
          </a:p>
        </p:txBody>
      </p:sp>
      <p:sp>
        <p:nvSpPr>
          <p:cNvPr id="4" name="3 Pergamino vertical"/>
          <p:cNvSpPr/>
          <p:nvPr/>
        </p:nvSpPr>
        <p:spPr>
          <a:xfrm>
            <a:off x="0" y="2564904"/>
            <a:ext cx="6588224" cy="4032448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i="1" u="sng" dirty="0">
                <a:solidFill>
                  <a:srgbClr val="0070C0"/>
                </a:solidFill>
              </a:rPr>
              <a:t>Este texto representa una de las revelaciones de Dios, del AT, en la que aparece como Redentor del hombre:</a:t>
            </a:r>
            <a:r>
              <a:rPr lang="es-CO" sz="2800" b="1" i="1" dirty="0">
                <a:solidFill>
                  <a:prstClr val="white"/>
                </a:solidFill>
              </a:rPr>
              <a:t> profunda verdad que se manifestó plenamente a la humanidad en la persona y en la misión de Jesucristo.    </a:t>
            </a:r>
          </a:p>
        </p:txBody>
      </p:sp>
      <p:pic>
        <p:nvPicPr>
          <p:cNvPr id="1026" name="Picture 2" descr="http://t3.gstatic.com/images?q=tbn:ANd9GcT53GoOfdbT6svcnPwfdlJD-b17SgUqHzwtUvlm_U699kGf1c3It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140968"/>
            <a:ext cx="2987824" cy="331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35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1602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baseline="30000" dirty="0" smtClean="0"/>
              <a:t> </a:t>
            </a:r>
            <a:r>
              <a:rPr lang="es-CO" b="1" dirty="0" smtClean="0"/>
              <a:t>     Al cual he de ver por mí mismo, y mis ojos lo verán, y no otro, </a:t>
            </a:r>
            <a:r>
              <a:rPr lang="es-CO" b="1" i="1" u="sng" dirty="0" smtClean="0">
                <a:solidFill>
                  <a:srgbClr val="0070C0"/>
                </a:solidFill>
              </a:rPr>
              <a:t>aunque mis entrañas se consuman dentro de mí. </a:t>
            </a:r>
          </a:p>
          <a:p>
            <a:pPr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Job 19:27.</a:t>
            </a:r>
            <a:r>
              <a:rPr lang="es-CO" dirty="0" smtClean="0"/>
              <a:t> </a:t>
            </a:r>
            <a:endParaRPr lang="es-CO" b="1" i="1" dirty="0" smtClean="0"/>
          </a:p>
          <a:p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0" y="2636912"/>
            <a:ext cx="57961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Palabras de Vida del Gran Maestro en la Pagina 346,347 dice:</a:t>
            </a:r>
            <a:r>
              <a:rPr lang="es-CO" sz="3200" dirty="0">
                <a:solidFill>
                  <a:prstClr val="black"/>
                </a:solidFill>
              </a:rPr>
              <a:t> El patriarca Job, mirando hacia adelante, al tiempo del segundo advenimiento de Cristo, dijo: ‘Al cual yo tengo de ver por mí mismo, y mis ojos le mirarán; y ya no como a un extraño”.</a:t>
            </a:r>
            <a:endParaRPr lang="es-CO" sz="2000" dirty="0">
              <a:solidFill>
                <a:prstClr val="black"/>
              </a:solidFill>
            </a:endParaRPr>
          </a:p>
        </p:txBody>
      </p:sp>
      <p:sp>
        <p:nvSpPr>
          <p:cNvPr id="23554" name="AutoShape 2" descr="data:image/jpeg;base64,/9j/4AAQSkZJRgABAQAAAQABAAD/2wBDAAkGBwgHBgkIBwgKCgkLDRYPDQwMDRsUFRAWIB0iIiAdHx8kKDQsJCYxJx8fLT0tMTU3Ojo6Iys/RD84QzQ5Ojf/2wBDAQoKCg0MDRoPDxo3JR8lNzc3Nzc3Nzc3Nzc3Nzc3Nzc3Nzc3Nzc3Nzc3Nzc3Nzc3Nzc3Nzc3Nzc3Nzc3Nzc3Nzf/wAARCACMALoDASIAAhEBAxEB/8QAGwAAAgMBAQEAAAAAAAAAAAAABAUCAwYHAQD/xAA/EAACAQIFAQYDBQYFAwUAAAABAgMEEQAFEiExQQYTIlFhcRQygSNCkaGxFWLB0dLwByQzUuEWgpJTY3OUwv/EABsBAAIDAQEBAAAAAAAAAAAAAAIDAQQFAAYH/8QAKhEAAgICAgIBBAIBBQAAAAAAAQIAAxEhBBIxQRMFIlFhFHEygZGhscH/2gAMAwEAAhEDEQA/AH1PQRJBHpp0kdi1y5a4342ODFoYUv3lLHq8rv8A1YLjVVSNo1Dsb2PNt8TBkcm6m/U6caJfMrYxAI6FHY6aWJd9ru/9WCo8ujt4oYl9FZz/APrFwIHB/wCcWKb2uSPbE9syJAZbF0ijv6lv6sVPQkA6YYbe7/zwdEwGwJ+uCUNxucRkiRmITCykhqVduo12/XFsciKB9glvRm/nhjWMtuWbbcA4Wtdv9NDb2wa7G4JlokVhYRoPq388UGko3l72o7oC1yLvqPt4selXC3K2HG+KWAY3YX+uC6/icDLJoaYMY6eiAZLkhpGY/riFWpqMrmX4ZJBFZgup7Ag7ct/HH0Mrq7MAWYnoRfyx5HntNl8xo3pmaV20Pvb8uD/C2AII8bhzAV1RXUuZRI1Jl/csbyECYG4v/wC5+uNj2W7RNO6QSwKq2PzM7WA66i3G/XAfaXLYFkdmc06ykGIu1rm19PvbpiOQ5ZeMzo4kdJlVDFYgC299/wCGMv6qc0lx/wAy1xRl+pm8lCSKBJGh1dCSf44DeBIzqijCnru2/wCeBamrmVol7poljGm2q9/qcFQ1N0ViGsepGPFvajtgf9TXCECSWVVAuqjz2Yke2+ClYSXKogc8KCePocUqVZgbb/ri2RhHETYA3vc8Xw2oMfcWw9SZqEHhEa61F+u354repPcuRGvS3P8APFLOLK89lbob4XyZzTxyPGzAMLC2oXG9uMbPH+nWWjMF2qrx3MbGpRkCmLf1J3Plz7YtlMYawivtubnb05wDBMkoEiEat9JxZCSLuzlerKp3JxX5XEarMLoCMrLg9/CF3sSNzt74oIlJ/wBX88EXa+yaARe973xR/wBx/DGcxhJmI4HZYoRGSfm498NoZJCl2Uknzx5R00UKJ4BexHi3POCbKPl/XHvWfJ1MQDE8V2aO0igrawtcWxERWBJax8rY8Murwm/48Ytimtsu5G2/XEDMg7lGmQ7ja354mA/3r/jvgkOnJUjzscRKITyRtfnBdoHWDmJT976HEGiA2/jgiQALsOMClbkE3P8ADDQYMjJGGUjWfQnfAZjNjYEW9MHkdDjwp4CdQHnhgOJEXxoEYk+RuL223wmpwK/OEqo4RElPyjgc2NtwbXJ6+mH86RxhpCfCB8vnjH9rJa2hyiWqy5bPFIqOSDujEgMo62JHO1h74MEeTJ2dCZrtnn9anaeSSamWojKhlHeWup3UED7w8Qvv58Y1/YVlkodBK90pZgpHjBJ1E3O/p5ceWOWUVLnWY1veytKWlYFnnUj9Bt6Y7N2VyasoKMRSuO7lIZSrBrLpHX8evJ6Y8/8AWuxo6g+Zo8YANmaN8vLrrhqz3RHF7gHyxCZEpoUje19gd7bnBNLDDTIyO7aTuBqvby6e/wCWF9XpSR0G6vcIh3N8eTtrCL2xs/uaKkk4kFqHJJDgHYC/nx+v5jE5KpgLsTzezC56njptb8cCnuyssUlipRxcC9tt9uoB3xbTq5mKvHqL/P4rqTuPO1/TEIPtzCPmVVsjTUjxhgjlLK++kHyt74SR5ZRjLqqaumro5gygqERrttfS33wPmuCCVG/W+yenUxFmZW3t3cbA7evrhVW0knf01NDCVWWVWeQIdhe5ueBfRb643uLzeRUvQnXkSndUjtmL+zweCOQ1byaNVoyy6NQHXSbkDbYHph8lTTg7KzM1+vPPFueP088XU9EV8USRqS3zBg3lvwDiMsMYU21FQ5J0KUubdT+e2KvN5V17ZfQjKVWtegnsdSJBpSOx0mwDavP+/piAZiLiBrYDMjJMyIDpVSUsLdLfUbD8Me64xs88YYcjQdjjKZs+I9VxCWkEkCuBY+LcG/XFQdgbHg9cDSVDFYhHqN7gW98QaSQ8qw6b4+iKmp58tCxJpbY3t+WLlfTYryN7YChjlcXAB9Bj1xIjbqV6nfpieokZhxqd/EB9BbHqzbW2H6YAZwttjv64nqJAZl2HTyxPSR2hZkViQDc48to5FyfwwHq32Nz0PniSNc+IknyvggsHMItewGPJrol8SU2X5vpbH0id4ln4/DEhtycRbIZCCFtc9ScIO16zJlkdQkHe2bxKHtZfP9eP1ONPLDptYjjm+2FHaWhTMcnmo3qUp0Yrql0lyo8gNgCT136Yi11UAmFWDnU5qubZzRzoKinSmpH3SolbUsim5Gk3sSbHbG77G5xmlWdD1EIgVb+GPe/vfrYg/TCvs12Iekrag0+aNXZbUUkn+XUAHWQSh2awYOLqwsQV6dWHZDL6Wii72pqXlKyukWhfEkhFnHG2w4N97+2MrlPW9TA+RL1SnuMTdSHUifa6ha5I2wsrZgCFRgrSABN773Fj+fPqBi/QszI6EFZEBU+XrYc7YXyXMxiDG6srLY3BBa24+n4W8zjyDElzkTVxrEuiCPUFYzdWKrzc6TwLfl5eH0w6y1omiuhURlfmIB1jzN+n64Rw6fhu8QuzNrEe/J2IB/dubX9bdcEwTEBo4GOsXbnpqI/Mg2t5HB1noe0Bh21HVNUU8gIVzI67ArEQF9uLDBTV9PGBrkA6dSP0OE/fzSosTtLGRuSl11e5GImpPys8xFrXLkfpzi4OSEGBFfBkxv3kDygqpk1nlRcA7eXWxwNVKiLtIEYE6VcWN/QAb3wDNXj4QmQSQxp94sbgXAuT723/AIYHqWjLGlLs2vTZgxIkubXv7i5HFt/bnc2LoZEgJ1O4NSkkzs5vFpZdenc3JP4DfcddumPVqJgoGpdh94m/19cTWnBqhTNqRkh8C6jpAtbWPUHa+5t7nAaUskyLKKeocONWpKqMKb73AJ2GKoRmH2iOBXO4ZU0Qkii7prc21dcU/s2eLSVZD+6ScMpZ1WCKQAtcnp1xCSuRRaIgm9twRc+2Pdqz+BMEhfMESKWJ9IRzcfc3viD1LxzeJQp/dPPvviMjzTuzaWYHYlWP6dMeR0rMRsE8gd8PAHkxWz4kxILk7WPpjzvFuL9eijF5on07kG2PY6Qrux298d2WdgysAsNOhnIGzabH9cWRRsjqGDb9TghQVFug63xLobHY4gmSFk1FtxbHz302OKmlKiyhzb0xOCVJTpIN7YDHuFBqiVY234GBhCuYxTx97oV1Ks+nZTwL77i9v+OcGVEImLoVFjfY9cL6WIxSyqpADqV5sAOuK/K7FPth1HB3MPP8TkeaNAsZjk5dByCCCPoQNjx/DX5fLUS560juFjqIkEqKo0mQID4zuNVja/pi2vqaMV8dTUyqdFxCAxOoWH3bbgWJF+Lk7Xw7pIkljWVZVEUg1to2Y3t15HHFvrijdYWXa7xiW6xvAM+cQrHoZ2QqttvDYeeFtTSk0sppmHxC30FVBvbcDe9he1/5XxCskmoJ4Eikjlo5n7tZGIE3enUbGwA6bEX68W3PjVYGEhJZSLOHNiCOm2x6485yKCtocDP7mijfbsxQsvd1feR6wBOuhAtrFiHO3PyhuR97z4upbxiEqFBqDGFDHfggk9fLbknbYnA+bNHTyvOiynUwZpU0kgraxG2xsGA9z1scUuWvIyyEWlEbabFVVm2O19rk78i1weobXWLQDnUg5EaCuj7zuBJqKt3Wq/gLm4IHnbqehI8jiyNgJoVLOjSlgCGIBKgkj8sLMtjjq6owSwAL3Do2mS7FmtqJtwRqYenQnfFEtbUyyLK08V6MgKUU3kbhmIvZr2HFrXPTfEHiqWAHqcLCI9eVXqpaNkBZVVtyfErWH0NyQfdcKqhRTgwM11RpEHh1MVuAo09bkG3Hy7dMVRPLBNR5rIY2LmZ2F9F306VBG5tYp52A58y8vyypqq5aqoVFhMglsTqZtPy+w+95kECww34xUdwM5lsXeVNQkCKwaCK8oZFup6Wte9zvsbCw25xoEh0IqiGGwFtl/wCcCyVlDl8j6mCSSAsb/M5AAufS1sREsbDUtQtjuPEccKrGHbGjEtaoOIHOtTHDF9mxK3JF/XAiQTVUt2CxqOSWtc/pjyqqJNMT98ZBY3Gv1H99cZjtl2hlyLKBVLFHLPNIYYVc+FNrliOtrCw639LH2HbouTMrr2OJuHlpaemHd6JWXdmWVbHz6+/F8UDNEDgRQm72N2YkXH09sc67MZjXz0M1RXTnMVAHfkSbRs24VbeEMFHrY3FsaGlroRPFA1RF3ko1RwSTKGe+4IUm5vfpthNdqNkE7jnodQGxozRNmUsjaY5dySNIRSR6bg3xS1S0kqtK0gYEcKAOevU/hiVDmUElliitIw3JH8eP056YMaaNrI8ZNxfi9vce+HYx6ifMrWp1gqEkfVupCG1vrY4IRyyiy2F7bi364rUk+GK6k72HX+74CqElVFdBJpHDCS9/ccWx3mdGjRTWuIzfy2J/XASSSAkKwF+vXAD1zR2u8lwbk3t+mJLnRs0dRHHPfZZS4jt66tJ/PE9WA/M4YMZo+khe8c6ttVvb0xdDl8QBYzyqLcnji4uRx/xgGKdHKCPYsL92JBIvp4ha/BxTT51TTTTmkk74UkipOmq+hiCSvoRaxHTfFawdtZjFONyeb9nIhBUVtBMj1AOs96OE2Pht0sTv9RuN1PZ+tMSyRSBY5AbKyXA352+mH+W1dPqlmWZ1YCxWTcxrwDsLkXtvbr5Y+lpkqZO8aJEmG4YKbNtcEAe/P8sII6jq8ap32EFrpYZ6ZoZolkNwVEz21Nwpv0559ThZkNZVfCzQVIWGoDFVPdq6La40nfi/BHO/Iwwp6KYl3qWVEX5pCL7eWFlfWoDJDRRtCjnxzW8bHjkjbb8h6nFduLnS7j1vx/lH6mmr2aNomTUhR0FlVlPh5HW23123GFs3Z+RKOdmmZ5RHdQFAuBYi/r4Rx1wVl5+FowbKZ5FIhiO3sPr/AH5YpTNysru6m6kLZiRudyLb2F78Yx3rsTOAfPoS4GVvBlWUJeatE0amRZWEi32Xbgjy2FvTjk4HkOjKswleBmDzkIWUgp0Jsemk2/LjD0V0MdMJil+98Vkk5Nrc+wG2BBmMTsykoWIPB2b08jiAtzN2C5/8xI7rjBMEpYXrKmlplhN6dI2qHbjwrdEv6Enbjc7bXxpaWBaOJ4wQioBZLW0i3T09MLqSujWZjoBYMSdN+PO3X+/ozq0BhLhu7vweSpta/wDd8NbisrD5dZ/cSbgR9kzvaHJ4qurWqdmAKsDpAvfSRYX5HXbFMeQTBFvW1CmwuuhTb0vh9AoiheFnElkNi1me1r29h0woenqtbWlAF9tQN/rjW41xrTofUo21hjmLK2sWhytJphJIim3doLliWAFh/MgbYX5/lFP2oyj4GKcJL32qGS2rRKtwyGxs21x4SeAR5YF7TZ02XZDWzk004jc08Kj7sjBbBlIOsC7t5XQDy08/zntlLVUMVFl1IuXxgrJK8UjFmcLY6CfkXc7De1hfpi3ZcWbA8Qq0ULk+Y77KKMv73KknhqcxE0mukRytrbWja1nJ03I9BYAg3JyTNEOctmNNAI6nLoxFHHKNT2LkkBAvhIGsE+TeZtjmaSsjAqSCOLNYjGpyDtKz1UdPmtJHWmXTCKrYVEYJsLP9619tXtcdKT1bJB3LtfJyoRhqdXQRz/bRujwSIJQ6qUW5O4sbEWNxb06cC9KlRskjAet7DCmrmqKKqpsvy1Iow5sp0BQQLhgykdLgk3v+eC4z3ruZFMFpXsRL4CoJ3+liCCNiDzydSi8ElD5HuUb6eo7jwfUMFQGZldg5A46j6Y9kzB0QH4iYWO2i3l7jGRybtHSNmc2VSGSItK2g5h4DY3e4/wBrEkAAi9gu54DqonghI1ORIQG7sbuVLBdQA5FzyPQckYOu5Hz6iXrK/uD1faGgp8wiyx5T8ZLa0Wq4FxsGNgLnoL3Nx5jCLtV2orMnnpO5p0eKa7O7EjUA26Ai1jbqb8jC7tZJl1L2kjrYUmatppEaqUOAjaQCAvhJVrBbsOPe+M72lzvMMzkVKhJKeiY99BSs11AN7NcAaju25G1yBbC7rnUEfnxDSsEidWjzCaFHnikeKEJ3haUFbLa/iBsRYc+2LsozAOJzW04M1XM0zGNtDKdAUE83ssaXsNzqPvzbsbl37derfMaqtkhp3j1RLKbSatV9RN9rLbYb35x02nSiZQm2mwARYyNvIEk/j+uCUm3DHQEg4XKw9gkGiajqEa+3ALA+R8+T0GGMNbKsI75khe9iW3W3sLWPt54XxGngCgKI5LWCtJ8v1tv7c+uBp8wbvQLiRf3bi34jEMnfUgN1jWrzB55VBeBY7bsjMxb6DcH1t9eMASRU0cgaFdam20rabm/le1uOcDCrZLkSowvfS63BPS18CZ8I63KjRPHqqZSJUSIhArIdQZultwCLb6hxbUBZBWuoQbsdxzPOpYzMwVzsFe/hP87+g6DAWmSRtRrAdXCqALge+/AwqLy5bTwU/cVWZuAyAwL4tQtYMLeEWIFz9TfDHLhWfDBq6KGGpk5hhdmSJbkqtzsWF92HNvTeE69QANyWJB2YylSKaGJKkKQije3W29vLFQhjiKNDGxIJ0szXA+uIzSaZLF1BXb5hviSSwqrO5uQN+fywSVBa8QGsyZ9HPXQVB+GAUc+AA83P88NaaumWFVkcl2F/EL7j+Y/PC5Z0jmLkgLJFqS7WB07sL8XsVPnbV/tOPaPtBTV+XU9TBZ0mDGB3W2uzML2IB4Um3lfyvhZCWKARucOynOY0gdXGqIjuyh0+gsdji0NNbr+OFaV7HvWLrcRubkAaLC97W/QYH/bUw2aSMMOQz7/W55wk8Vs6hfIPc5vnVBVzZR2ghmSR5KdBUqQ6OGVZVAYkXuTHIWuDbm/S3N2v1x1DtLFls3ZWSvoiO/SnWJI90McHfJdwp3sTIqg3tpNgLb45hILNxbC1MsOMSOGGQllziiZFV3E6aFbgtqFr+l7YX4sp5XhmWSJirqbqw6HEmAJ2HP6pxJm1TDpWVnSOAsSVUGWJVJ8gQtzb97C/Nu0awZNA9I8jSfESUik3ZAoYBtS8bgKRtexa1juIVUTZp2WyKKObaWKL4uVWsURNW5J2+a1zyLeuAuy0kNFSmnzCOhqY0mLMbmUiQMygadrsbk3F7KAbc4QrlFMtlRacgetQLOjB/wBX5NNU1P8AlXFLqWoQ/YxXHzFhZ1AuQbnYC+GdV2lirezU1fCs0BjaKA06kIm5c/Zsq+EgMBp3Ngp3tfFPbgUXaOXI6zJljiMqyUTKX0xgx6XFgbldpT59OMB0nZpxFSPJmEEd5nWWnaUJey3BF9txtubne3Bw1exr7eokqC/X3Cc7omzKjps3y2jdKmtkPf0sRZiWZGcSC99V1V72tuuy7nCLMMkaPO0yyproldKdGeYqSqll1hR1PzAXxusnyvLqmhDw1NNBmdMJvhU74xRu7rYEdbqeGGwJ/AfO8rfLaB6qohhXOsypIaJUBFhKUtK4N7Dw2BIsLg+eI/ks6AZjTQEbYmSo8izGSrr6HJq01UdNOElWCoWIzgXAdQTZrb+ZGr1OOpIr0NBSQVRDVyQRioPeaizhRqJPJJNzjiUOX1c9RT060kxmqBeGPuyC4PBG3HW/GOuVDVNTQ0jwyQPLPBEXZHBse7W+n0JDb8m/OLFLYPmVbAJNqrvJCobdTyOn92wdTyRBbyy+LZhd+Qb2J6gGxH0OM7D3kdQY6lngpKcgTSldItcKLHe9ywt5n3wetY0GR51UsqOaOvl02bwsVgU6dugIAHpi216qBiI6MTKYs5qk7U1WVTUUPwUbN8POIiS9gGUlhtYgH/yIwr7aQZnUqaykaRYqWjaVmRbly04Rl9gqhvKwxjj2nzgZoMwNY3fhdGgC0ej/AGFeCvp/HfGmzjtA+edg5phSiOsjqUSoMcbBO5JPiUknbUEUi/NvTFQ2dlIMd0wQY97MZoM0pqepepT4qVZDPCj6jGVEagkcgNp1ddycN/iQr6BOW3tpZGAPpv0xz7sBVw0slbU1Tzd3TQeCOMAl2dvl36m2x6cnYY2s1XUy1ElXDPK1I8YYLHfutFrltPBv+9vxYre+JXkGuvJBML4O76hr1/crr7lWBsdaBVO/uSeN8WU9e9VGzKkoXzNrH8D64ApM3eWoZY6SZgyBZI4wxO7eDSpIIspa5Fwbru1r4vqopmRycrnpE0gLUJKsbg38W5dVPAtzybjB/wAgecwPi9EQLt4GPYzMNcbEDuSCRsPtB4voNv8AvxTXVjZWMljVZBJRZPNVfDd74fDEFUsCDwddj6HzOGU0FNm3Z+ry9qmPRNTle9krY5yLFWVtKm5N1XYckjFVZS5XmeYCOQkV8mWmlBu6WRlP7pQm7XHi4wh7FzkGSEMN7TmSHIcxWKZVb4ZtYLgMFK7keXv5X2PRHL2zy2nleEQmURsU7wwSnVba+zW3xpc0yaurErIpoVpY66kKM7xaiG0sLgagbAMedth7lGcjcEjv6BbfdXLjYeg+2wm3n1K57NgwkpJXxA+30lFFQ5lDDPCxOWUqRaXU6tNTZluOTZUNv+McoqtpANQY2FyOL47V/iU2nsZJ3aPp7yNX2sCBIP4jHHczopaWOilmO9XT9+q2tpXWyj8dF/YjFfhv2SNsGNQHHo2OPMPOxKxt2oy6OeFZopZe6dHFwyspU3+hxciZsOxFatR2HzWnliRxlyyTBXQEOCuoC/IOpeRvuLYXZNktW+YqJ5GiWtaZIpYFDCOoVS2kg7N8trAnnzGD6LsrVZT+1jI5TLa1DT0smq4lUksCQN7rpANxzcYKjpoqYRNEXXuYQkDhyDGARdgRaxI2J9vIWqMyBiR7mpxeNc6gqdTR51MaHLRTR0zQFZpSNLqUMjXVt+X6m5G5AvucAZVS/FUWa00FpqhlS0RfeSLUoZgOPCzId/ytv9361WXTS18bzyUzGbvg+ksA0YdXa3OmxBIJ6XAsD5UNJkpqqjSSr0B0LIo7xRMyLuBtqXxXHFrnyxZrsr/jMjNhjK1/HuW4EjxEkVLJNBXCJ2jkipJpgyoHN1F7G4O3PG+FfZ7JVzt82kEsZgoKayCRSmvwmwGnjaM9Dzxvh5k9UlLnOXVJVWVKmPvFYcRsdLn8CcP6LJoOz1DmMNOWC1FY7IUOyRswRLe0bFhyTfztjNqsK1ZHnMddnvg+4Fl1IBLSU8mpqTWkKlvDqKhVvfi9mQg7WN7bg2qocuz+GkgjNHFUn4aOB9DqwVVbV8qtuDZbaR03GwAOoan4jIqKsYNHGzCoAA+6DIBx8x4J6XPrhmGTvGE8au4Yq2o34JHHr63wN/MagZA9xfQP5mdzOnephWjNFKrl7l2+wdCNwwEmm2o2BAHAI2vu1pcmvSVP7QlRkqkmaWOCYLqLrpuEV7eFAF255Pqwaqhh8CGogtx3dSwW3HB288Vz5nIaWqVZ62UJBIRHOdW+k77X9N723wNf1IuwBHmA1XWcCYmwJ8sa+opsxyrs3l8VFVlI81sskYmPjMi/ejN9OxADDkb+WMgdwPbHUMjRc1puyD1NTEq0OuScPIRpZLiEDf8AcW4uOfUY1WbquYggkzM/saKgrjRvOJVE5ieULYXBItz5i9+PPGhy4/s/tNT5KtV4Ao7/AFkkd4UDlYzrsSSbXIVS2+97YU9qqCeHOZlkgcCSZu4ZW1CTxbFW3vyB53vjQZZkVJFSR1Ga0gapXWk0zN312VioOl7qdrD5beEcXw7k2KlSYPmNrrBO5o62szKabu8urBBShtKRRxlVDWvY6AwJ54O22IRVucwSNE2a0Cyne8tQUkA9OB0sb4VS0BpZAtNkVFJAwIZ6eKGR7Eknwt8qtfgEAb2AHDijzAUBp6Wojq2p0jQRhHeFY7baT3LX/EMDbc4xjTSDt8/7Scn8SEvxpd2zEIS8Y0SBC7SAkbAhSbXHnubYWR9ocvd+4lpazQrbSNSBwTtyvzA77bX9MaXMM0y2qibVQuGU3N9TPa3TSCWPuDewxUk0kaRSKJoVdbkmN0YejLYEfUYRybPiTrjI/vcJBkwGjkyt2vEiyzgO6q1LMFRrG5GlLBtzzY74pStzcKA0dGzAbstNNY+o8OHkM0kjuZJmeyNfvVuw24JBuMDNNdj9tLz/AOo/9eKQ5gA2uf7OYzofRiap7IS5qipXZvVyU8xklMMD3UhnDKLPtsD57dMYz/EvJf2a+VutRUzr3BpyagAMugkgC21rNawHT1xsKPtTmEcQp1Sm7tEsoMWq2wHU4z/b3P6ury+leWKiLrOwDNSRubFRt4gfLF+i+48rqTreot0X48ic2scaPsFHI/aqiMcYk0FiQWtpJUqD/wCTDC1s3qQT9lQ//Qg/ow/7G5vUpm0MghoriojXaihW4sxtcKDyo/DGw7FVJErIoZgDOg5hmUsmTQU/dMY3QTAKpbuiHdi1xwtjY39MKYyHAvYqT0Pyny9fyxKXtBXRPmdKnw4pY6nTHB3C6EUi5AFuLnrfAMObVLNTuUpS7ISzfCx3J8/l9emM3r+Tuek4jFa/Gppey9NS1QkEryyK6SL8PHFcFSGQMXItpvrG1r6SNyCCB2roM1kEtbWUkaxvVmxpIyV7kJKVZ7E+IlrEnrbyGBajO62grsrqaL4eCWaPRIyU8d2sI2Bva/Ln8sAUXaDNT8VTfFL8OshAiEEYWx5Fgu/1w5lwAfxM92ay0HPnMlQwxy1oWUkERWfa9lJCsfpq1fQ40OYZY1atFNJndTRK1EkE8VONatIgeOTfUADsBcLwBvvijs1FFNWprgpgslNKXVaaJdQBTw7Lex1G4xqGqj8NKI4KaNYy5VUgW3O/I3vijdcKE15MXaCWxEVDlUdDEtHTZjPNTEL/AJcRjSLG9lDFtNz5emGNREgUNNHM2i5LsGvud7m3riqqrZmhM9odaEW+wT+WJwZjVVCFWkQAgbCJOvuMZNlz2/5GCoH4gUawXIVGKnpcjb64CzVsqiidKitzClkEWq1OzPq1DYWC2N9uvUb2w5ppXM2hhEy6rWMEfGm/+3HPM5zOrjr62pQ06zxp3ok+DhLFu/0XJKX+UkYvfTqVdySTqC4PXMxbUtQJEieGRJGACo6EE+QF8dUyjs8IIqemlllkLRi8ZnFmFgQAp+VhcEaRuV3J3BUdlqmTtJWwjMI6UL3FpBHRw/aaT11ISL6Re1vS2N3IxLMCkNhwPh49rcfdxpfUeUKcIP7iakJ3mc2mq6l52io6U0xilACmELOGG9iL2B3XkE7c9MOsrmzWtoZoFLxB1aPvKlRrjDAhrDTydR3JNr7WxqFy2gzCqknrqCinlCXLyUsZLbWFzp3tYfhhq9NBBGsUMEKq17/Yof1GKNv1KvoOqnP+keFdtExFSpHSUUFMzyT9ymgSSC5Przt7DjbFpqY7ECM29PPz64PYBTYJDbn/AEI/6cCzSujhQIbEE7wR/wBOM03F2LE7MnpiVpWOmkRDR56G03/LbnF71D6bPcAjcMeMDmql22h5t/oR/wBOPWqpQdNobf8AwR+n7uIyp8yCSBCqWoju5ZjqMbHX57HnEfi4/wDcv4nC/wCIkOoWhGoWJWBFNvcC+PCiXPhGJKoZwYz/2Q=="/>
          <p:cNvSpPr>
            <a:spLocks noChangeAspect="1" noChangeArrowheads="1"/>
          </p:cNvSpPr>
          <p:nvPr/>
        </p:nvSpPr>
        <p:spPr bwMode="auto">
          <a:xfrm>
            <a:off x="63500" y="-639763"/>
            <a:ext cx="1771650" cy="1333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23556" name="Picture 4" descr="http://www.perfilcristiano.com/wp-content/uploads/2011/04/la-segunda-venida-de-cristo-300x226.jpg">
            <a:hlinkClick r:id="rId2" tooltip="la-segunda-venida-de-cristo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060848"/>
            <a:ext cx="3024336" cy="288032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96136" y="5085184"/>
            <a:ext cx="3347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sz="2400" b="1" i="1" dirty="0">
                <a:solidFill>
                  <a:srgbClr val="FF0000"/>
                </a:solidFill>
              </a:rPr>
              <a:t>Job indica que, aun después de la resurrección, retendrá su identidad. </a:t>
            </a:r>
          </a:p>
          <a:p>
            <a:r>
              <a:rPr lang="es-CO" sz="2400" b="1" i="1" dirty="0">
                <a:solidFill>
                  <a:srgbClr val="FF0000"/>
                </a:solidFill>
              </a:rPr>
              <a:t> </a:t>
            </a:r>
            <a:endParaRPr lang="es-CO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74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theme/theme1.xml><?xml version="1.0" encoding="utf-8"?>
<a:theme xmlns:a="http://schemas.openxmlformats.org/drawingml/2006/main" name="1_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3048</Words>
  <Application>Microsoft Office PowerPoint</Application>
  <PresentationFormat>Presentación en pantalla (4:3)</PresentationFormat>
  <Paragraphs>162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3" baseType="lpstr">
      <vt:lpstr>1_Tema de Office</vt:lpstr>
      <vt:lpstr>Imitadores de Jesús  segunda parte</vt:lpstr>
      <vt:lpstr>Presentación de PowerPoint</vt:lpstr>
      <vt:lpstr>Introducción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estaba diciendo Satanás aquí?</vt:lpstr>
      <vt:lpstr>Presentación de PowerPoint</vt:lpstr>
      <vt:lpstr>¿De qué acusaba Satanás a Job?</vt:lpstr>
      <vt:lpstr>Presentación de PowerPoint</vt:lpstr>
      <vt:lpstr>Presentación de PowerPoint</vt:lpstr>
      <vt:lpstr>Presentación de PowerPoint</vt:lpstr>
      <vt:lpstr>¿Qué hizo Satanás en un solo día para tratar de inducir a Job de que no tuviera más la “fe de Jesús?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Imitadores de Jesús  segunda parte</dc:title>
  <dc:creator>FAMILIA FIERRO CH</dc:creator>
  <cp:lastModifiedBy>FAMILIA FIERRO CH</cp:lastModifiedBy>
  <cp:revision>1</cp:revision>
  <dcterms:created xsi:type="dcterms:W3CDTF">2012-08-29T20:25:21Z</dcterms:created>
  <dcterms:modified xsi:type="dcterms:W3CDTF">2012-08-29T20:26:47Z</dcterms:modified>
</cp:coreProperties>
</file>